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59"/>
  </p:notesMasterIdLst>
  <p:handoutMasterIdLst>
    <p:handoutMasterId r:id="rId60"/>
  </p:handoutMasterIdLst>
  <p:sldIdLst>
    <p:sldId id="919" r:id="rId5"/>
    <p:sldId id="966" r:id="rId6"/>
    <p:sldId id="967" r:id="rId7"/>
    <p:sldId id="920" r:id="rId8"/>
    <p:sldId id="922" r:id="rId9"/>
    <p:sldId id="921" r:id="rId10"/>
    <p:sldId id="923" r:id="rId11"/>
    <p:sldId id="950" r:id="rId12"/>
    <p:sldId id="924" r:id="rId13"/>
    <p:sldId id="946" r:id="rId14"/>
    <p:sldId id="961" r:id="rId15"/>
    <p:sldId id="1017" r:id="rId16"/>
    <p:sldId id="969" r:id="rId17"/>
    <p:sldId id="970" r:id="rId18"/>
    <p:sldId id="971" r:id="rId19"/>
    <p:sldId id="1018" r:id="rId20"/>
    <p:sldId id="932" r:id="rId21"/>
    <p:sldId id="948" r:id="rId22"/>
    <p:sldId id="1019" r:id="rId23"/>
    <p:sldId id="925" r:id="rId24"/>
    <p:sldId id="972" r:id="rId25"/>
    <p:sldId id="1020" r:id="rId26"/>
    <p:sldId id="949" r:id="rId27"/>
    <p:sldId id="937" r:id="rId28"/>
    <p:sldId id="939" r:id="rId29"/>
    <p:sldId id="1009" r:id="rId30"/>
    <p:sldId id="938" r:id="rId31"/>
    <p:sldId id="1010" r:id="rId32"/>
    <p:sldId id="940" r:id="rId33"/>
    <p:sldId id="1011" r:id="rId34"/>
    <p:sldId id="943" r:id="rId35"/>
    <p:sldId id="1012" r:id="rId36"/>
    <p:sldId id="766" r:id="rId37"/>
    <p:sldId id="941" r:id="rId38"/>
    <p:sldId id="1013" r:id="rId39"/>
    <p:sldId id="942" r:id="rId40"/>
    <p:sldId id="951" r:id="rId41"/>
    <p:sldId id="952" r:id="rId42"/>
    <p:sldId id="954" r:id="rId43"/>
    <p:sldId id="1014" r:id="rId44"/>
    <p:sldId id="955" r:id="rId45"/>
    <p:sldId id="956" r:id="rId46"/>
    <p:sldId id="1015" r:id="rId47"/>
    <p:sldId id="957" r:id="rId48"/>
    <p:sldId id="953" r:id="rId49"/>
    <p:sldId id="959" r:id="rId50"/>
    <p:sldId id="1016" r:id="rId51"/>
    <p:sldId id="960" r:id="rId52"/>
    <p:sldId id="973" r:id="rId53"/>
    <p:sldId id="1007" r:id="rId54"/>
    <p:sldId id="1006" r:id="rId55"/>
    <p:sldId id="1008" r:id="rId56"/>
    <p:sldId id="963" r:id="rId57"/>
    <p:sldId id="935" r:id="rId58"/>
  </p:sldIdLst>
  <p:sldSz cx="10972800" cy="6172200"/>
  <p:notesSz cx="7010400" cy="9296400"/>
  <p:custDataLst>
    <p:tags r:id="rId61"/>
  </p:custData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BC0D"/>
    <a:srgbClr val="73B900"/>
    <a:srgbClr val="3B5D00"/>
    <a:srgbClr val="042251"/>
    <a:srgbClr val="484F3B"/>
    <a:srgbClr val="73B9FF"/>
    <a:srgbClr val="00FF00"/>
    <a:srgbClr val="0C4E9B"/>
    <a:srgbClr val="868686"/>
    <a:srgbClr val="0080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868" autoAdjust="0"/>
    <p:restoredTop sz="94291" autoAdjust="0"/>
  </p:normalViewPr>
  <p:slideViewPr>
    <p:cSldViewPr snapToGrid="0">
      <p:cViewPr varScale="1">
        <p:scale>
          <a:sx n="103" d="100"/>
          <a:sy n="103" d="100"/>
        </p:scale>
        <p:origin x="524" y="48"/>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8/26/2019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are all taken from PGI/PGPROF on Ubuntu 16.04</a:t>
            </a:r>
          </a:p>
          <a:p>
            <a:r>
              <a:rPr lang="en-US" dirty="0"/>
              <a:t>Feel free to use any profiler that you prefer.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2299288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first loop and update are in the same queue, they will execute back-to-back, or one after the other. The update happen until the parallel loop finishes.</a:t>
            </a:r>
          </a:p>
          <a:p>
            <a:r>
              <a:rPr lang="en-US" dirty="0"/>
              <a:t>However, the loop and update in the second queue are distinctly separate from those in the first queue. This means that work in these two queues can occur simultaneously without having to wait for each other.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4134414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benefit of using async in this case is that our parallel hardware can process the first data update at the same time as the second loop. This can be quite a performance increase in some codes as it lets you “hide” some of the time needed to transfer data between host and device.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24261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benefit of using async in this case is that our parallel hardware can process the first data update at the same time as the second loop. This can be quite a performance increase in some codes as it lets you “hide” some of the time needed to transfer data between host and device.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2608266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major benefit of using async in this case is that our parallel hardware can process the first data update at the same time as the second loop. This can be quite a performance increase in some codes as it lets you “hide” some of the time needed to transfer data between host and device.</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2922464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hinted at earlier, it is usually a good thing that our host code pauses and waits for all of our device work to finish.</a:t>
            </a:r>
          </a:p>
          <a:p>
            <a:endParaRPr lang="en-US" dirty="0"/>
          </a:p>
          <a:p>
            <a:r>
              <a:rPr lang="en-US" dirty="0"/>
              <a:t>If we do not wait for the loops and updates to finish before printing our array X, it is likely that the print will contain values we were not expecting. (Many times this means that we would see a bunch of zeroes being printed, or random memory garbage values.)</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1426628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hinted at earlier, it is usually a good thing that our host code pauses and waits for all of our device work to finish.</a:t>
            </a:r>
          </a:p>
          <a:p>
            <a:endParaRPr lang="en-US" dirty="0"/>
          </a:p>
          <a:p>
            <a:r>
              <a:rPr lang="en-US" dirty="0"/>
              <a:t>If we do not wait for the loops and updates to finish before printing our array X, it is likely that the print will contain values we were not expecting. (Many times this means that we would see a bunch of zeroes being printed, or random memory garbage values.)</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3717580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295106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1865177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1775766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realistically will be able to use two queues at any given time. One queue to handle computation, and one queue to handle data movement. So in order to avoid unnecessary overhead with using a different queue for every block, we assign alternating blocks either Queue(0) or Queue(1) by doing queue(block % 2). This is a pretty standard technique for doing alternating computation/data movement codes.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46</a:t>
            </a:fld>
            <a:endParaRPr lang="en-US" dirty="0"/>
          </a:p>
        </p:txBody>
      </p:sp>
    </p:spTree>
    <p:extLst>
      <p:ext uri="{BB962C8B-B14F-4D97-AF65-F5344CB8AC3E}">
        <p14:creationId xmlns:p14="http://schemas.microsoft.com/office/powerpoint/2010/main" val="471383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Module was originally designed for the PGI compiler.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827340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realistically will be able to use two queues at any given time. One queue to handle computation, and one queue to handle data movement. So in order to avoid unnecessary overhead with using a different queue for every block, we assign alternating blocks either Queue(0) or Queue(1) by doing queue(block % 2). This is a pretty standard technique for doing alternating computation/data movement codes.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47</a:t>
            </a:fld>
            <a:endParaRPr lang="en-US" dirty="0"/>
          </a:p>
        </p:txBody>
      </p:sp>
    </p:spTree>
    <p:extLst>
      <p:ext uri="{BB962C8B-B14F-4D97-AF65-F5344CB8AC3E}">
        <p14:creationId xmlns:p14="http://schemas.microsoft.com/office/powerpoint/2010/main" val="400693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part of the image is the streams at the bottom. In the next slide, we will zoom in on them so they are easier to see.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48</a:t>
            </a:fld>
            <a:endParaRPr lang="en-US" dirty="0"/>
          </a:p>
        </p:txBody>
      </p:sp>
    </p:spTree>
    <p:extLst>
      <p:ext uri="{BB962C8B-B14F-4D97-AF65-F5344CB8AC3E}">
        <p14:creationId xmlns:p14="http://schemas.microsoft.com/office/powerpoint/2010/main" val="1521034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one other use of async that we feel is important to briefly touch 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50</a:t>
            </a:fld>
            <a:endParaRPr lang="en-US" dirty="0"/>
          </a:p>
        </p:txBody>
      </p:sp>
    </p:spTree>
    <p:extLst>
      <p:ext uri="{BB962C8B-B14F-4D97-AF65-F5344CB8AC3E}">
        <p14:creationId xmlns:p14="http://schemas.microsoft.com/office/powerpoint/2010/main" val="6704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309293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implement an asynchronous pipeline in a sample code later in the slides. This is a very common use-case of OpenACC asynchronous programming.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2947861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not provide a queue number, some default queue will be used. So if you only need one queue (good example is if you are trying to just do host/device code at the same time), leaving out the queue number is perfectly fine.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354325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great example highlighting Bullet 3:</a:t>
            </a:r>
          </a:p>
          <a:p>
            <a:r>
              <a:rPr lang="en-US" dirty="0"/>
              <a:t>It is common to use two queues (queue 1 and 2), and alternate between them, as opposed to creating a new queue every time one is needed.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400567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our device launches (all of our OpenACC pragma statements) are placed in a single queue. This ensures that they execute in the correct order, one after the other.</a:t>
            </a:r>
          </a:p>
          <a:p>
            <a:endParaRPr lang="en-US" dirty="0"/>
          </a:p>
          <a:p>
            <a:r>
              <a:rPr lang="en-US" dirty="0"/>
              <a:t>Another important thing to note is that when device work is launched in the default queue, the host code will automatically pause and wait for the device work to finish before continuing. We will see why this behavior is convenient for most codes soon.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378417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our device launches (all of our OpenACC pragma statements) are placed in a single queue. This ensures that they execute in the correct order, one after the other.</a:t>
            </a:r>
          </a:p>
          <a:p>
            <a:endParaRPr lang="en-US" dirty="0"/>
          </a:p>
          <a:p>
            <a:r>
              <a:rPr lang="en-US" dirty="0"/>
              <a:t>Another important thing to note is that when device work is launched in the default queue, the host code will automatically pause and wait for the device work to finish before continuing. We will see why this behavior is convenient for most codes soon.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401411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our device launches (all of our OpenACC pragma statements) are placed in a single queue. This ensures that the execute in the correct order, one after the other.</a:t>
            </a:r>
          </a:p>
          <a:p>
            <a:endParaRPr lang="en-US" dirty="0"/>
          </a:p>
          <a:p>
            <a:r>
              <a:rPr lang="en-US" dirty="0"/>
              <a:t>Another important thing to note is that when device work is launched in the default queue, the host code will automatically pause and wait for the device work to finish before continuing. We will see why this behavior is convenient for most codes soon.</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477639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sp>
        <p:nvSpPr>
          <p:cNvPr id="13" name="Rectangle 12">
            <a:extLst>
              <a:ext uri="{FF2B5EF4-FFF2-40B4-BE49-F238E27FC236}">
                <a16:creationId xmlns:a16="http://schemas.microsoft.com/office/drawing/2014/main" id="{6B8825E1-5429-419B-8AF3-5DF816936E55}"/>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111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sp>
        <p:nvSpPr>
          <p:cNvPr id="8" name="Rectangle 7">
            <a:extLst>
              <a:ext uri="{FF2B5EF4-FFF2-40B4-BE49-F238E27FC236}">
                <a16:creationId xmlns:a16="http://schemas.microsoft.com/office/drawing/2014/main" id="{59844959-5BB4-4AB7-958C-14CA55C6B5BC}"/>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NVIDIA-OpenACC-Course/nvidia-openacc-course-sources" TargetMode="Externa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hyperlink" Target="https://www.youtube.com/watch?v=voOcd1bNHIA"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Speaker, Date</a:t>
            </a:r>
          </a:p>
          <a:p>
            <a:endParaRPr lang="en-US" dirty="0"/>
          </a:p>
        </p:txBody>
      </p:sp>
      <p:sp>
        <p:nvSpPr>
          <p:cNvPr id="3" name="Title 2"/>
          <p:cNvSpPr>
            <a:spLocks noGrp="1"/>
          </p:cNvSpPr>
          <p:nvPr>
            <p:ph type="title"/>
          </p:nvPr>
        </p:nvSpPr>
        <p:spPr>
          <a:xfrm>
            <a:off x="433638" y="917182"/>
            <a:ext cx="10539161" cy="1419681"/>
          </a:xfrm>
        </p:spPr>
        <p:txBody>
          <a:bodyPr/>
          <a:lstStyle/>
          <a:p>
            <a:r>
              <a:rPr lang="en-US" sz="4800" dirty="0"/>
              <a:t>MODULE Seven:</a:t>
            </a:r>
            <a:br>
              <a:rPr lang="en-US" sz="4800" dirty="0"/>
            </a:br>
            <a:r>
              <a:rPr lang="en-US" sz="4800" dirty="0"/>
              <a:t>Asynchronous Programming</a:t>
            </a:r>
          </a:p>
        </p:txBody>
      </p:sp>
    </p:spTree>
    <p:extLst>
      <p:ext uri="{BB962C8B-B14F-4D97-AF65-F5344CB8AC3E}">
        <p14:creationId xmlns:p14="http://schemas.microsoft.com/office/powerpoint/2010/main" val="3756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Async example</a:t>
            </a:r>
          </a:p>
        </p:txBody>
      </p:sp>
      <p:sp>
        <p:nvSpPr>
          <p:cNvPr id="12" name="Content Placeholder 2">
            <a:extLst>
              <a:ext uri="{FF2B5EF4-FFF2-40B4-BE49-F238E27FC236}">
                <a16:creationId xmlns:a16="http://schemas.microsoft.com/office/drawing/2014/main" id="{FE058A02-7D48-4057-BDF3-5982A3CE1CAD}"/>
              </a:ext>
            </a:extLst>
          </p:cNvPr>
          <p:cNvSpPr txBox="1">
            <a:spLocks/>
          </p:cNvSpPr>
          <p:nvPr/>
        </p:nvSpPr>
        <p:spPr>
          <a:xfrm>
            <a:off x="338927" y="1636018"/>
            <a:ext cx="5784299" cy="3394196"/>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When thinking about running asynchronous operations, we can think of them as running in different “</a:t>
            </a:r>
            <a:r>
              <a:rPr lang="en-US" b="1" kern="0" dirty="0"/>
              <a:t>queues</a:t>
            </a:r>
            <a:r>
              <a:rPr lang="en-US" kern="0" dirty="0"/>
              <a:t>”</a:t>
            </a:r>
          </a:p>
          <a:p>
            <a:pPr defTabSz="914400"/>
            <a:r>
              <a:rPr lang="en-US" kern="0" dirty="0"/>
              <a:t>If we do not use any async in our code, we would only use a single (default) queue</a:t>
            </a:r>
          </a:p>
          <a:p>
            <a:pPr defTabSz="914400"/>
            <a:r>
              <a:rPr lang="en-US" kern="0" dirty="0"/>
              <a:t>We can have as many queues as we want, but initializing each queue may cause an </a:t>
            </a:r>
            <a:r>
              <a:rPr lang="en-US" i="1" kern="0" dirty="0"/>
              <a:t>overhead</a:t>
            </a:r>
          </a:p>
          <a:p>
            <a:pPr defTabSz="914400"/>
            <a:r>
              <a:rPr lang="en-US" kern="0" dirty="0"/>
              <a:t>Because of this, it is usually best to only use as many queues as you absolutely need</a:t>
            </a:r>
          </a:p>
        </p:txBody>
      </p:sp>
      <p:sp>
        <p:nvSpPr>
          <p:cNvPr id="15" name="Rectangle 14">
            <a:extLst>
              <a:ext uri="{FF2B5EF4-FFF2-40B4-BE49-F238E27FC236}">
                <a16:creationId xmlns:a16="http://schemas.microsoft.com/office/drawing/2014/main" id="{BA6C6271-77FD-4215-A5A2-2C2AF6E941D0}"/>
              </a:ext>
            </a:extLst>
          </p:cNvPr>
          <p:cNvSpPr/>
          <p:nvPr/>
        </p:nvSpPr>
        <p:spPr>
          <a:xfrm>
            <a:off x="6248400"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A8CCA53-8CA9-4A0F-8718-F645A0472968}"/>
              </a:ext>
            </a:extLst>
          </p:cNvPr>
          <p:cNvSpPr/>
          <p:nvPr/>
        </p:nvSpPr>
        <p:spPr>
          <a:xfrm>
            <a:off x="7802033"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A8B124A-80C0-4315-85B8-6F2ED43AC54E}"/>
              </a:ext>
            </a:extLst>
          </p:cNvPr>
          <p:cNvSpPr txBox="1"/>
          <p:nvPr/>
        </p:nvSpPr>
        <p:spPr>
          <a:xfrm>
            <a:off x="6341559" y="1181742"/>
            <a:ext cx="117811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Default</a:t>
            </a:r>
            <a:br>
              <a:rPr lang="en-US" dirty="0">
                <a:solidFill>
                  <a:schemeClr val="bg1"/>
                </a:solidFill>
              </a:rPr>
            </a:br>
            <a:r>
              <a:rPr lang="en-US" dirty="0">
                <a:solidFill>
                  <a:schemeClr val="bg1"/>
                </a:solidFill>
              </a:rPr>
              <a:t>Queue</a:t>
            </a:r>
          </a:p>
        </p:txBody>
      </p:sp>
      <p:sp>
        <p:nvSpPr>
          <p:cNvPr id="19" name="TextBox 18">
            <a:extLst>
              <a:ext uri="{FF2B5EF4-FFF2-40B4-BE49-F238E27FC236}">
                <a16:creationId xmlns:a16="http://schemas.microsoft.com/office/drawing/2014/main" id="{2D6E6D4E-7673-4B36-960F-50EA51952CE6}"/>
              </a:ext>
            </a:extLst>
          </p:cNvPr>
          <p:cNvSpPr txBox="1"/>
          <p:nvPr/>
        </p:nvSpPr>
        <p:spPr>
          <a:xfrm>
            <a:off x="8013048"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1</a:t>
            </a:r>
          </a:p>
        </p:txBody>
      </p:sp>
      <p:sp>
        <p:nvSpPr>
          <p:cNvPr id="20" name="Rectangle 19">
            <a:extLst>
              <a:ext uri="{FF2B5EF4-FFF2-40B4-BE49-F238E27FC236}">
                <a16:creationId xmlns:a16="http://schemas.microsoft.com/office/drawing/2014/main" id="{C31A6A15-F523-47B0-B196-E6F1A649FE52}"/>
              </a:ext>
            </a:extLst>
          </p:cNvPr>
          <p:cNvSpPr/>
          <p:nvPr/>
        </p:nvSpPr>
        <p:spPr>
          <a:xfrm>
            <a:off x="9356469"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2D30003-517C-4951-B2C0-4B22C0424A51}"/>
              </a:ext>
            </a:extLst>
          </p:cNvPr>
          <p:cNvSpPr txBox="1"/>
          <p:nvPr/>
        </p:nvSpPr>
        <p:spPr>
          <a:xfrm>
            <a:off x="9567484"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2</a:t>
            </a:r>
          </a:p>
        </p:txBody>
      </p:sp>
    </p:spTree>
    <p:extLst>
      <p:ext uri="{BB962C8B-B14F-4D97-AF65-F5344CB8AC3E}">
        <p14:creationId xmlns:p14="http://schemas.microsoft.com/office/powerpoint/2010/main" val="82093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Async example</a:t>
            </a:r>
          </a:p>
        </p:txBody>
      </p:sp>
      <p:sp>
        <p:nvSpPr>
          <p:cNvPr id="4" name="TextBox 3">
            <a:extLst>
              <a:ext uri="{FF2B5EF4-FFF2-40B4-BE49-F238E27FC236}">
                <a16:creationId xmlns:a16="http://schemas.microsoft.com/office/drawing/2014/main" id="{C5565248-6F06-406F-B8A9-16C770DAC4D2}"/>
              </a:ext>
            </a:extLst>
          </p:cNvPr>
          <p:cNvSpPr txBox="1"/>
          <p:nvPr/>
        </p:nvSpPr>
        <p:spPr>
          <a:xfrm>
            <a:off x="344505" y="1571892"/>
            <a:ext cx="5408595" cy="402571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b="1" noProof="1">
                <a:solidFill>
                  <a:schemeClr val="tx2"/>
                </a:solidFill>
                <a:latin typeface="Consolas" panose="020B0609020204030204" pitchFamily="49" charset="0"/>
              </a:rPr>
              <a:t>#pragma acc parallel loop</a:t>
            </a:r>
          </a:p>
          <a:p>
            <a:pPr eaLnBrk="0" fontAlgn="ctr" hangingPunct="0">
              <a:spcBef>
                <a:spcPct val="10000"/>
              </a:spcBef>
              <a:buSzPct val="180000"/>
            </a:pPr>
            <a:r>
              <a:rPr lang="en-US" b="1" noProof="1">
                <a:solidFill>
                  <a:schemeClr val="bg1"/>
                </a:solidFill>
                <a:latin typeface="Consolas" panose="020B0609020204030204" pitchFamily="49" charset="0"/>
              </a:rPr>
              <a:t>for( i = 0; i &lt; 100; i++ )</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update self(X[0:100])</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parallel loop</a:t>
            </a:r>
          </a:p>
          <a:p>
            <a:pPr eaLnBrk="0" fontAlgn="ctr" hangingPunct="0">
              <a:spcBef>
                <a:spcPct val="10000"/>
              </a:spcBef>
              <a:buSzPct val="180000"/>
            </a:pPr>
            <a:r>
              <a:rPr lang="en-US" b="1" noProof="1">
                <a:solidFill>
                  <a:schemeClr val="bg1"/>
                </a:solidFill>
                <a:latin typeface="Consolas" panose="020B0609020204030204" pitchFamily="49" charset="0"/>
              </a:rPr>
              <a:t>for( i = 100; i &lt; 200; i++ )</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update self(X[100:100])</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bg1"/>
                </a:solidFill>
                <a:latin typeface="Consolas" panose="020B0609020204030204" pitchFamily="49" charset="0"/>
              </a:rPr>
              <a:t>print_array(X);</a:t>
            </a:r>
          </a:p>
        </p:txBody>
      </p:sp>
      <p:sp>
        <p:nvSpPr>
          <p:cNvPr id="29" name="Rectangle 28">
            <a:extLst>
              <a:ext uri="{FF2B5EF4-FFF2-40B4-BE49-F238E27FC236}">
                <a16:creationId xmlns:a16="http://schemas.microsoft.com/office/drawing/2014/main" id="{DD81A540-FB58-4C18-B54F-3469CDEC2FAE}"/>
              </a:ext>
            </a:extLst>
          </p:cNvPr>
          <p:cNvSpPr/>
          <p:nvPr/>
        </p:nvSpPr>
        <p:spPr>
          <a:xfrm>
            <a:off x="6417177" y="3024990"/>
            <a:ext cx="1142506"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1</a:t>
            </a:r>
          </a:p>
        </p:txBody>
      </p:sp>
      <p:sp>
        <p:nvSpPr>
          <p:cNvPr id="30" name="Rectangle 29">
            <a:extLst>
              <a:ext uri="{FF2B5EF4-FFF2-40B4-BE49-F238E27FC236}">
                <a16:creationId xmlns:a16="http://schemas.microsoft.com/office/drawing/2014/main" id="{7422DB5B-8E0A-43EF-BC30-B1E6E3E262AC}"/>
              </a:ext>
            </a:extLst>
          </p:cNvPr>
          <p:cNvSpPr/>
          <p:nvPr/>
        </p:nvSpPr>
        <p:spPr>
          <a:xfrm>
            <a:off x="6401067" y="5059259"/>
            <a:ext cx="1135688"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2</a:t>
            </a:r>
          </a:p>
        </p:txBody>
      </p:sp>
      <p:sp>
        <p:nvSpPr>
          <p:cNvPr id="31" name="Rectangle 30">
            <a:extLst>
              <a:ext uri="{FF2B5EF4-FFF2-40B4-BE49-F238E27FC236}">
                <a16:creationId xmlns:a16="http://schemas.microsoft.com/office/drawing/2014/main" id="{B69D9E46-58D7-4DE9-9D85-9A779844EC09}"/>
              </a:ext>
            </a:extLst>
          </p:cNvPr>
          <p:cNvSpPr/>
          <p:nvPr/>
        </p:nvSpPr>
        <p:spPr>
          <a:xfrm>
            <a:off x="6417177" y="1848873"/>
            <a:ext cx="1142508" cy="10824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1</a:t>
            </a:r>
          </a:p>
        </p:txBody>
      </p:sp>
      <p:sp>
        <p:nvSpPr>
          <p:cNvPr id="32" name="Rectangle 31">
            <a:extLst>
              <a:ext uri="{FF2B5EF4-FFF2-40B4-BE49-F238E27FC236}">
                <a16:creationId xmlns:a16="http://schemas.microsoft.com/office/drawing/2014/main" id="{82637B10-93FF-4227-BD16-991F13AD1F36}"/>
              </a:ext>
            </a:extLst>
          </p:cNvPr>
          <p:cNvSpPr/>
          <p:nvPr/>
        </p:nvSpPr>
        <p:spPr>
          <a:xfrm>
            <a:off x="6401067" y="3854338"/>
            <a:ext cx="1142508" cy="10927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2</a:t>
            </a:r>
          </a:p>
        </p:txBody>
      </p:sp>
      <p:sp>
        <p:nvSpPr>
          <p:cNvPr id="33" name="Rectangle 32">
            <a:extLst>
              <a:ext uri="{FF2B5EF4-FFF2-40B4-BE49-F238E27FC236}">
                <a16:creationId xmlns:a16="http://schemas.microsoft.com/office/drawing/2014/main" id="{E25D4B4B-59D9-42F2-B208-CD0EF5EB5645}"/>
              </a:ext>
            </a:extLst>
          </p:cNvPr>
          <p:cNvSpPr/>
          <p:nvPr/>
        </p:nvSpPr>
        <p:spPr>
          <a:xfrm>
            <a:off x="6248400"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3F2B54-AE1A-4023-B511-23FAD1CCE7FE}"/>
              </a:ext>
            </a:extLst>
          </p:cNvPr>
          <p:cNvSpPr/>
          <p:nvPr/>
        </p:nvSpPr>
        <p:spPr>
          <a:xfrm>
            <a:off x="7802033"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CFEA1EA-DBF0-44C0-9CE5-1C85E6AED0F4}"/>
              </a:ext>
            </a:extLst>
          </p:cNvPr>
          <p:cNvSpPr txBox="1"/>
          <p:nvPr/>
        </p:nvSpPr>
        <p:spPr>
          <a:xfrm>
            <a:off x="6341559" y="1181742"/>
            <a:ext cx="117811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Default</a:t>
            </a:r>
            <a:br>
              <a:rPr lang="en-US" dirty="0">
                <a:solidFill>
                  <a:schemeClr val="bg1"/>
                </a:solidFill>
              </a:rPr>
            </a:br>
            <a:r>
              <a:rPr lang="en-US" dirty="0">
                <a:solidFill>
                  <a:schemeClr val="bg1"/>
                </a:solidFill>
              </a:rPr>
              <a:t>Queue</a:t>
            </a:r>
          </a:p>
        </p:txBody>
      </p:sp>
      <p:sp>
        <p:nvSpPr>
          <p:cNvPr id="36" name="TextBox 35">
            <a:extLst>
              <a:ext uri="{FF2B5EF4-FFF2-40B4-BE49-F238E27FC236}">
                <a16:creationId xmlns:a16="http://schemas.microsoft.com/office/drawing/2014/main" id="{509CCF4D-8F44-4ABA-8709-D9783F02BC94}"/>
              </a:ext>
            </a:extLst>
          </p:cNvPr>
          <p:cNvSpPr txBox="1"/>
          <p:nvPr/>
        </p:nvSpPr>
        <p:spPr>
          <a:xfrm>
            <a:off x="8013048"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1</a:t>
            </a:r>
          </a:p>
        </p:txBody>
      </p:sp>
      <p:sp>
        <p:nvSpPr>
          <p:cNvPr id="37" name="Rectangle 36">
            <a:extLst>
              <a:ext uri="{FF2B5EF4-FFF2-40B4-BE49-F238E27FC236}">
                <a16:creationId xmlns:a16="http://schemas.microsoft.com/office/drawing/2014/main" id="{3DD7C6AB-4CEC-452F-ADCD-4BFA59F922EA}"/>
              </a:ext>
            </a:extLst>
          </p:cNvPr>
          <p:cNvSpPr/>
          <p:nvPr/>
        </p:nvSpPr>
        <p:spPr>
          <a:xfrm>
            <a:off x="9356469"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E485C07-60D0-4474-A38A-096046AF8C0F}"/>
              </a:ext>
            </a:extLst>
          </p:cNvPr>
          <p:cNvSpPr txBox="1"/>
          <p:nvPr/>
        </p:nvSpPr>
        <p:spPr>
          <a:xfrm>
            <a:off x="9567484"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2</a:t>
            </a:r>
          </a:p>
        </p:txBody>
      </p:sp>
    </p:spTree>
    <p:extLst>
      <p:ext uri="{BB962C8B-B14F-4D97-AF65-F5344CB8AC3E}">
        <p14:creationId xmlns:p14="http://schemas.microsoft.com/office/powerpoint/2010/main" val="17908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Async example</a:t>
            </a:r>
          </a:p>
        </p:txBody>
      </p:sp>
      <p:sp>
        <p:nvSpPr>
          <p:cNvPr id="4" name="TextBox 3">
            <a:extLst>
              <a:ext uri="{FF2B5EF4-FFF2-40B4-BE49-F238E27FC236}">
                <a16:creationId xmlns:a16="http://schemas.microsoft.com/office/drawing/2014/main" id="{C5565248-6F06-406F-B8A9-16C770DAC4D2}"/>
              </a:ext>
            </a:extLst>
          </p:cNvPr>
          <p:cNvSpPr txBox="1"/>
          <p:nvPr/>
        </p:nvSpPr>
        <p:spPr>
          <a:xfrm>
            <a:off x="344505" y="1571892"/>
            <a:ext cx="5408595" cy="402571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b="1" noProof="1">
                <a:solidFill>
                  <a:schemeClr val="tx2"/>
                </a:solidFill>
                <a:latin typeface="Consolas" panose="020B0609020204030204" pitchFamily="49" charset="0"/>
              </a:rPr>
              <a:t>!$acc parallel loop</a:t>
            </a:r>
          </a:p>
          <a:p>
            <a:pPr eaLnBrk="0" fontAlgn="ctr" hangingPunct="0">
              <a:spcBef>
                <a:spcPct val="10000"/>
              </a:spcBef>
              <a:buSzPct val="180000"/>
            </a:pPr>
            <a:r>
              <a:rPr lang="en-US" b="1" noProof="1">
                <a:solidFill>
                  <a:schemeClr val="bg1"/>
                </a:solidFill>
                <a:latin typeface="Consolas" panose="020B0609020204030204" pitchFamily="49" charset="0"/>
              </a:rPr>
              <a:t>do i = 1, 100</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r>
              <a:rPr lang="en-US" b="1" noProof="1">
                <a:solidFill>
                  <a:schemeClr val="bg1"/>
                </a:solidFill>
                <a:latin typeface="Consolas" panose="020B0609020204030204" pitchFamily="49" charset="0"/>
              </a:rPr>
              <a:t>end do</a:t>
            </a:r>
          </a:p>
          <a:p>
            <a:pPr eaLnBrk="0" fontAlgn="ctr" hangingPunct="0">
              <a:spcBef>
                <a:spcPct val="10000"/>
              </a:spcBef>
              <a:buSzPct val="180000"/>
            </a:pPr>
            <a:r>
              <a:rPr lang="en-US" b="1" noProof="1">
                <a:solidFill>
                  <a:schemeClr val="tx2"/>
                </a:solidFill>
                <a:latin typeface="Consolas" panose="020B0609020204030204" pitchFamily="49" charset="0"/>
              </a:rPr>
              <a:t>!$acc update self(X[0:100])</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!$acc parallel loop</a:t>
            </a:r>
          </a:p>
          <a:p>
            <a:pPr eaLnBrk="0" fontAlgn="ctr" hangingPunct="0">
              <a:spcBef>
                <a:spcPct val="10000"/>
              </a:spcBef>
              <a:buSzPct val="180000"/>
            </a:pPr>
            <a:r>
              <a:rPr lang="en-US" b="1" noProof="1">
                <a:solidFill>
                  <a:schemeClr val="bg1"/>
                </a:solidFill>
                <a:latin typeface="Consolas" panose="020B0609020204030204" pitchFamily="49" charset="0"/>
              </a:rPr>
              <a:t>do i = 101, 200</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r>
              <a:rPr lang="en-US" b="1" noProof="1">
                <a:solidFill>
                  <a:schemeClr val="bg1"/>
                </a:solidFill>
                <a:latin typeface="Consolas" panose="020B0609020204030204" pitchFamily="49" charset="0"/>
              </a:rPr>
              <a:t>end do</a:t>
            </a:r>
          </a:p>
          <a:p>
            <a:pPr eaLnBrk="0" fontAlgn="ctr" hangingPunct="0">
              <a:spcBef>
                <a:spcPct val="10000"/>
              </a:spcBef>
              <a:buSzPct val="180000"/>
            </a:pPr>
            <a:r>
              <a:rPr lang="en-US" b="1" noProof="1">
                <a:solidFill>
                  <a:schemeClr val="tx2"/>
                </a:solidFill>
                <a:latin typeface="Consolas" panose="020B0609020204030204" pitchFamily="49" charset="0"/>
              </a:rPr>
              <a:t>!$acc update self(X[100:100])</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bg1"/>
                </a:solidFill>
                <a:latin typeface="Consolas" panose="020B0609020204030204" pitchFamily="49" charset="0"/>
              </a:rPr>
              <a:t>call print_array(X)</a:t>
            </a:r>
          </a:p>
        </p:txBody>
      </p:sp>
      <p:sp>
        <p:nvSpPr>
          <p:cNvPr id="29" name="Rectangle 28">
            <a:extLst>
              <a:ext uri="{FF2B5EF4-FFF2-40B4-BE49-F238E27FC236}">
                <a16:creationId xmlns:a16="http://schemas.microsoft.com/office/drawing/2014/main" id="{DD81A540-FB58-4C18-B54F-3469CDEC2FAE}"/>
              </a:ext>
            </a:extLst>
          </p:cNvPr>
          <p:cNvSpPr/>
          <p:nvPr/>
        </p:nvSpPr>
        <p:spPr>
          <a:xfrm>
            <a:off x="6417177" y="3024990"/>
            <a:ext cx="1142506"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1</a:t>
            </a:r>
          </a:p>
        </p:txBody>
      </p:sp>
      <p:sp>
        <p:nvSpPr>
          <p:cNvPr id="30" name="Rectangle 29">
            <a:extLst>
              <a:ext uri="{FF2B5EF4-FFF2-40B4-BE49-F238E27FC236}">
                <a16:creationId xmlns:a16="http://schemas.microsoft.com/office/drawing/2014/main" id="{7422DB5B-8E0A-43EF-BC30-B1E6E3E262AC}"/>
              </a:ext>
            </a:extLst>
          </p:cNvPr>
          <p:cNvSpPr/>
          <p:nvPr/>
        </p:nvSpPr>
        <p:spPr>
          <a:xfrm>
            <a:off x="6401067" y="5059259"/>
            <a:ext cx="1135688"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2</a:t>
            </a:r>
          </a:p>
        </p:txBody>
      </p:sp>
      <p:sp>
        <p:nvSpPr>
          <p:cNvPr id="31" name="Rectangle 30">
            <a:extLst>
              <a:ext uri="{FF2B5EF4-FFF2-40B4-BE49-F238E27FC236}">
                <a16:creationId xmlns:a16="http://schemas.microsoft.com/office/drawing/2014/main" id="{B69D9E46-58D7-4DE9-9D85-9A779844EC09}"/>
              </a:ext>
            </a:extLst>
          </p:cNvPr>
          <p:cNvSpPr/>
          <p:nvPr/>
        </p:nvSpPr>
        <p:spPr>
          <a:xfrm>
            <a:off x="6417177" y="1848873"/>
            <a:ext cx="1142508" cy="10824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1</a:t>
            </a:r>
          </a:p>
        </p:txBody>
      </p:sp>
      <p:sp>
        <p:nvSpPr>
          <p:cNvPr id="32" name="Rectangle 31">
            <a:extLst>
              <a:ext uri="{FF2B5EF4-FFF2-40B4-BE49-F238E27FC236}">
                <a16:creationId xmlns:a16="http://schemas.microsoft.com/office/drawing/2014/main" id="{82637B10-93FF-4227-BD16-991F13AD1F36}"/>
              </a:ext>
            </a:extLst>
          </p:cNvPr>
          <p:cNvSpPr/>
          <p:nvPr/>
        </p:nvSpPr>
        <p:spPr>
          <a:xfrm>
            <a:off x="6401067" y="3854338"/>
            <a:ext cx="1142508" cy="10927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2</a:t>
            </a:r>
          </a:p>
        </p:txBody>
      </p:sp>
      <p:sp>
        <p:nvSpPr>
          <p:cNvPr id="33" name="Rectangle 32">
            <a:extLst>
              <a:ext uri="{FF2B5EF4-FFF2-40B4-BE49-F238E27FC236}">
                <a16:creationId xmlns:a16="http://schemas.microsoft.com/office/drawing/2014/main" id="{E25D4B4B-59D9-42F2-B208-CD0EF5EB5645}"/>
              </a:ext>
            </a:extLst>
          </p:cNvPr>
          <p:cNvSpPr/>
          <p:nvPr/>
        </p:nvSpPr>
        <p:spPr>
          <a:xfrm>
            <a:off x="6248400"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B3F2B54-AE1A-4023-B511-23FAD1CCE7FE}"/>
              </a:ext>
            </a:extLst>
          </p:cNvPr>
          <p:cNvSpPr/>
          <p:nvPr/>
        </p:nvSpPr>
        <p:spPr>
          <a:xfrm>
            <a:off x="7802033"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CFEA1EA-DBF0-44C0-9CE5-1C85E6AED0F4}"/>
              </a:ext>
            </a:extLst>
          </p:cNvPr>
          <p:cNvSpPr txBox="1"/>
          <p:nvPr/>
        </p:nvSpPr>
        <p:spPr>
          <a:xfrm>
            <a:off x="6341559" y="1181742"/>
            <a:ext cx="117811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Default</a:t>
            </a:r>
            <a:br>
              <a:rPr lang="en-US" dirty="0">
                <a:solidFill>
                  <a:schemeClr val="bg1"/>
                </a:solidFill>
              </a:rPr>
            </a:br>
            <a:r>
              <a:rPr lang="en-US" dirty="0">
                <a:solidFill>
                  <a:schemeClr val="bg1"/>
                </a:solidFill>
              </a:rPr>
              <a:t>Queue</a:t>
            </a:r>
          </a:p>
        </p:txBody>
      </p:sp>
      <p:sp>
        <p:nvSpPr>
          <p:cNvPr id="36" name="TextBox 35">
            <a:extLst>
              <a:ext uri="{FF2B5EF4-FFF2-40B4-BE49-F238E27FC236}">
                <a16:creationId xmlns:a16="http://schemas.microsoft.com/office/drawing/2014/main" id="{509CCF4D-8F44-4ABA-8709-D9783F02BC94}"/>
              </a:ext>
            </a:extLst>
          </p:cNvPr>
          <p:cNvSpPr txBox="1"/>
          <p:nvPr/>
        </p:nvSpPr>
        <p:spPr>
          <a:xfrm>
            <a:off x="8013048"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1</a:t>
            </a:r>
          </a:p>
        </p:txBody>
      </p:sp>
      <p:sp>
        <p:nvSpPr>
          <p:cNvPr id="37" name="Rectangle 36">
            <a:extLst>
              <a:ext uri="{FF2B5EF4-FFF2-40B4-BE49-F238E27FC236}">
                <a16:creationId xmlns:a16="http://schemas.microsoft.com/office/drawing/2014/main" id="{3DD7C6AB-4CEC-452F-ADCD-4BFA59F922EA}"/>
              </a:ext>
            </a:extLst>
          </p:cNvPr>
          <p:cNvSpPr/>
          <p:nvPr/>
        </p:nvSpPr>
        <p:spPr>
          <a:xfrm>
            <a:off x="9356469"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E485C07-60D0-4474-A38A-096046AF8C0F}"/>
              </a:ext>
            </a:extLst>
          </p:cNvPr>
          <p:cNvSpPr txBox="1"/>
          <p:nvPr/>
        </p:nvSpPr>
        <p:spPr>
          <a:xfrm>
            <a:off x="9567484"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2</a:t>
            </a:r>
          </a:p>
        </p:txBody>
      </p:sp>
    </p:spTree>
    <p:extLst>
      <p:ext uri="{BB962C8B-B14F-4D97-AF65-F5344CB8AC3E}">
        <p14:creationId xmlns:p14="http://schemas.microsoft.com/office/powerpoint/2010/main" val="421746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Async example</a:t>
            </a:r>
          </a:p>
        </p:txBody>
      </p:sp>
      <p:sp>
        <p:nvSpPr>
          <p:cNvPr id="14" name="Content Placeholder 2">
            <a:extLst>
              <a:ext uri="{FF2B5EF4-FFF2-40B4-BE49-F238E27FC236}">
                <a16:creationId xmlns:a16="http://schemas.microsoft.com/office/drawing/2014/main" id="{C944A702-4092-4011-B238-6F9C953B2452}"/>
              </a:ext>
            </a:extLst>
          </p:cNvPr>
          <p:cNvSpPr txBox="1">
            <a:spLocks/>
          </p:cNvSpPr>
          <p:nvPr/>
        </p:nvSpPr>
        <p:spPr>
          <a:xfrm>
            <a:off x="476791" y="2240066"/>
            <a:ext cx="4973460" cy="2107628"/>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sz="2400" kern="0" dirty="0"/>
              <a:t>Each operation waits for the previous to finish</a:t>
            </a:r>
          </a:p>
          <a:p>
            <a:pPr defTabSz="914400"/>
            <a:r>
              <a:rPr lang="en-US" sz="2400" kern="0" dirty="0"/>
              <a:t>This is the default OpenACC behavior</a:t>
            </a:r>
          </a:p>
          <a:p>
            <a:pPr marL="0" indent="0" defTabSz="914400">
              <a:buFont typeface="Wingdings" panose="05000000000000000000" pitchFamily="2" charset="2"/>
              <a:buNone/>
            </a:pPr>
            <a:endParaRPr lang="en-US" sz="2400" kern="0" dirty="0"/>
          </a:p>
        </p:txBody>
      </p:sp>
      <p:sp>
        <p:nvSpPr>
          <p:cNvPr id="15" name="Rectangle 14">
            <a:extLst>
              <a:ext uri="{FF2B5EF4-FFF2-40B4-BE49-F238E27FC236}">
                <a16:creationId xmlns:a16="http://schemas.microsoft.com/office/drawing/2014/main" id="{838FFC70-01C4-4109-9E09-9079C82B6069}"/>
              </a:ext>
            </a:extLst>
          </p:cNvPr>
          <p:cNvSpPr/>
          <p:nvPr/>
        </p:nvSpPr>
        <p:spPr>
          <a:xfrm>
            <a:off x="6417177" y="3024990"/>
            <a:ext cx="1142506"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1</a:t>
            </a:r>
          </a:p>
        </p:txBody>
      </p:sp>
      <p:sp>
        <p:nvSpPr>
          <p:cNvPr id="16" name="Rectangle 15">
            <a:extLst>
              <a:ext uri="{FF2B5EF4-FFF2-40B4-BE49-F238E27FC236}">
                <a16:creationId xmlns:a16="http://schemas.microsoft.com/office/drawing/2014/main" id="{EF725981-07FF-4392-9CF9-05716DC3FC6B}"/>
              </a:ext>
            </a:extLst>
          </p:cNvPr>
          <p:cNvSpPr/>
          <p:nvPr/>
        </p:nvSpPr>
        <p:spPr>
          <a:xfrm>
            <a:off x="6401067" y="5059259"/>
            <a:ext cx="1135688"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2</a:t>
            </a:r>
          </a:p>
        </p:txBody>
      </p:sp>
      <p:sp>
        <p:nvSpPr>
          <p:cNvPr id="17" name="Rectangle 16">
            <a:extLst>
              <a:ext uri="{FF2B5EF4-FFF2-40B4-BE49-F238E27FC236}">
                <a16:creationId xmlns:a16="http://schemas.microsoft.com/office/drawing/2014/main" id="{4E67A2FA-F90F-49A1-ABC9-A0B2012D990D}"/>
              </a:ext>
            </a:extLst>
          </p:cNvPr>
          <p:cNvSpPr/>
          <p:nvPr/>
        </p:nvSpPr>
        <p:spPr>
          <a:xfrm>
            <a:off x="6417177" y="1848873"/>
            <a:ext cx="1142508" cy="10824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1</a:t>
            </a:r>
          </a:p>
        </p:txBody>
      </p:sp>
      <p:sp>
        <p:nvSpPr>
          <p:cNvPr id="18" name="Rectangle 17">
            <a:extLst>
              <a:ext uri="{FF2B5EF4-FFF2-40B4-BE49-F238E27FC236}">
                <a16:creationId xmlns:a16="http://schemas.microsoft.com/office/drawing/2014/main" id="{C5BF3FE5-FDD3-4207-8449-F11EB1C4F3AC}"/>
              </a:ext>
            </a:extLst>
          </p:cNvPr>
          <p:cNvSpPr/>
          <p:nvPr/>
        </p:nvSpPr>
        <p:spPr>
          <a:xfrm>
            <a:off x="6401067" y="3854338"/>
            <a:ext cx="1142508" cy="10927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2</a:t>
            </a:r>
          </a:p>
        </p:txBody>
      </p:sp>
      <p:sp>
        <p:nvSpPr>
          <p:cNvPr id="19" name="Rectangle 18">
            <a:extLst>
              <a:ext uri="{FF2B5EF4-FFF2-40B4-BE49-F238E27FC236}">
                <a16:creationId xmlns:a16="http://schemas.microsoft.com/office/drawing/2014/main" id="{9ACED7F1-F5D0-4C38-90F2-63915406D9C5}"/>
              </a:ext>
            </a:extLst>
          </p:cNvPr>
          <p:cNvSpPr/>
          <p:nvPr/>
        </p:nvSpPr>
        <p:spPr>
          <a:xfrm>
            <a:off x="6248400"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1957701-B518-4979-89A9-9D70320495D1}"/>
              </a:ext>
            </a:extLst>
          </p:cNvPr>
          <p:cNvSpPr/>
          <p:nvPr/>
        </p:nvSpPr>
        <p:spPr>
          <a:xfrm>
            <a:off x="7802033"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2B65028-44EA-4C93-BE13-E0A932790657}"/>
              </a:ext>
            </a:extLst>
          </p:cNvPr>
          <p:cNvSpPr txBox="1"/>
          <p:nvPr/>
        </p:nvSpPr>
        <p:spPr>
          <a:xfrm>
            <a:off x="6341559" y="1181742"/>
            <a:ext cx="117811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Default</a:t>
            </a:r>
            <a:br>
              <a:rPr lang="en-US" dirty="0">
                <a:solidFill>
                  <a:schemeClr val="bg1"/>
                </a:solidFill>
              </a:rPr>
            </a:br>
            <a:r>
              <a:rPr lang="en-US" dirty="0">
                <a:solidFill>
                  <a:schemeClr val="bg1"/>
                </a:solidFill>
              </a:rPr>
              <a:t>Queue</a:t>
            </a:r>
          </a:p>
        </p:txBody>
      </p:sp>
      <p:sp>
        <p:nvSpPr>
          <p:cNvPr id="22" name="TextBox 21">
            <a:extLst>
              <a:ext uri="{FF2B5EF4-FFF2-40B4-BE49-F238E27FC236}">
                <a16:creationId xmlns:a16="http://schemas.microsoft.com/office/drawing/2014/main" id="{29A0C07A-3787-40C4-94C4-4FAA974B1C1D}"/>
              </a:ext>
            </a:extLst>
          </p:cNvPr>
          <p:cNvSpPr txBox="1"/>
          <p:nvPr/>
        </p:nvSpPr>
        <p:spPr>
          <a:xfrm>
            <a:off x="8013048"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1</a:t>
            </a:r>
          </a:p>
        </p:txBody>
      </p:sp>
      <p:sp>
        <p:nvSpPr>
          <p:cNvPr id="23" name="Rectangle 22">
            <a:extLst>
              <a:ext uri="{FF2B5EF4-FFF2-40B4-BE49-F238E27FC236}">
                <a16:creationId xmlns:a16="http://schemas.microsoft.com/office/drawing/2014/main" id="{AFF25C11-6B46-4FF6-B279-78F947C52F42}"/>
              </a:ext>
            </a:extLst>
          </p:cNvPr>
          <p:cNvSpPr/>
          <p:nvPr/>
        </p:nvSpPr>
        <p:spPr>
          <a:xfrm>
            <a:off x="9356469"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599F64B-A9C9-4C6B-BE9F-1EB07F1D0A49}"/>
              </a:ext>
            </a:extLst>
          </p:cNvPr>
          <p:cNvSpPr txBox="1"/>
          <p:nvPr/>
        </p:nvSpPr>
        <p:spPr>
          <a:xfrm>
            <a:off x="9567484"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2</a:t>
            </a:r>
          </a:p>
        </p:txBody>
      </p:sp>
    </p:spTree>
    <p:extLst>
      <p:ext uri="{BB962C8B-B14F-4D97-AF65-F5344CB8AC3E}">
        <p14:creationId xmlns:p14="http://schemas.microsoft.com/office/powerpoint/2010/main" val="323661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Async example</a:t>
            </a:r>
          </a:p>
        </p:txBody>
      </p:sp>
      <p:sp>
        <p:nvSpPr>
          <p:cNvPr id="4" name="TextBox 3">
            <a:extLst>
              <a:ext uri="{FF2B5EF4-FFF2-40B4-BE49-F238E27FC236}">
                <a16:creationId xmlns:a16="http://schemas.microsoft.com/office/drawing/2014/main" id="{C5565248-6F06-406F-B8A9-16C770DAC4D2}"/>
              </a:ext>
            </a:extLst>
          </p:cNvPr>
          <p:cNvSpPr txBox="1"/>
          <p:nvPr/>
        </p:nvSpPr>
        <p:spPr>
          <a:xfrm>
            <a:off x="344505" y="1571892"/>
            <a:ext cx="5777144" cy="402571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b="1" noProof="1">
                <a:solidFill>
                  <a:schemeClr val="tx2"/>
                </a:solidFill>
                <a:latin typeface="Consolas" panose="020B0609020204030204" pitchFamily="49" charset="0"/>
              </a:rPr>
              <a:t>#pragma acc parallel loop </a:t>
            </a:r>
            <a:r>
              <a:rPr lang="en-US" b="1" noProof="1">
                <a:solidFill>
                  <a:srgbClr val="FF0000"/>
                </a:solidFill>
                <a:latin typeface="Consolas" panose="020B0609020204030204" pitchFamily="49" charset="0"/>
              </a:rPr>
              <a:t>async(1)</a:t>
            </a:r>
          </a:p>
          <a:p>
            <a:pPr eaLnBrk="0" fontAlgn="ctr" hangingPunct="0">
              <a:spcBef>
                <a:spcPct val="10000"/>
              </a:spcBef>
              <a:buSzPct val="180000"/>
            </a:pPr>
            <a:r>
              <a:rPr lang="en-US" b="1" noProof="1">
                <a:solidFill>
                  <a:schemeClr val="bg1"/>
                </a:solidFill>
                <a:latin typeface="Consolas" panose="020B0609020204030204" pitchFamily="49" charset="0"/>
              </a:rPr>
              <a:t>for( i = 0; i &lt; 100; i++ )</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update self(X[0:100]) </a:t>
            </a:r>
            <a:r>
              <a:rPr lang="en-US" b="1" noProof="1">
                <a:solidFill>
                  <a:srgbClr val="FF0000"/>
                </a:solidFill>
                <a:latin typeface="Consolas" panose="020B0609020204030204" pitchFamily="49" charset="0"/>
              </a:rPr>
              <a:t>async(1)</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parallel loop </a:t>
            </a:r>
            <a:r>
              <a:rPr lang="en-US" b="1" noProof="1">
                <a:solidFill>
                  <a:srgbClr val="FF0000"/>
                </a:solidFill>
                <a:latin typeface="Consolas" panose="020B0609020204030204" pitchFamily="49" charset="0"/>
              </a:rPr>
              <a:t>async(2)</a:t>
            </a:r>
          </a:p>
          <a:p>
            <a:pPr eaLnBrk="0" fontAlgn="ctr" hangingPunct="0">
              <a:spcBef>
                <a:spcPct val="10000"/>
              </a:spcBef>
              <a:buSzPct val="180000"/>
            </a:pPr>
            <a:r>
              <a:rPr lang="en-US" b="1" noProof="1">
                <a:solidFill>
                  <a:schemeClr val="bg1"/>
                </a:solidFill>
                <a:latin typeface="Consolas" panose="020B0609020204030204" pitchFamily="49" charset="0"/>
              </a:rPr>
              <a:t>for( i = 100; i &lt; 200; i++ )</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update self(X[100:100]) </a:t>
            </a:r>
            <a:r>
              <a:rPr lang="en-US" b="1" noProof="1">
                <a:solidFill>
                  <a:srgbClr val="FF0000"/>
                </a:solidFill>
                <a:latin typeface="Consolas" panose="020B0609020204030204" pitchFamily="49" charset="0"/>
              </a:rPr>
              <a:t>async(2)</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bg1"/>
                </a:solidFill>
                <a:latin typeface="Consolas" panose="020B0609020204030204" pitchFamily="49" charset="0"/>
              </a:rPr>
              <a:t>print_array(X);</a:t>
            </a:r>
          </a:p>
        </p:txBody>
      </p:sp>
      <p:sp>
        <p:nvSpPr>
          <p:cNvPr id="14" name="Right Brace 13">
            <a:extLst>
              <a:ext uri="{FF2B5EF4-FFF2-40B4-BE49-F238E27FC236}">
                <a16:creationId xmlns:a16="http://schemas.microsoft.com/office/drawing/2014/main" id="{50E08A99-75C3-4AFA-A3DD-222153E0627F}"/>
              </a:ext>
            </a:extLst>
          </p:cNvPr>
          <p:cNvSpPr/>
          <p:nvPr/>
        </p:nvSpPr>
        <p:spPr>
          <a:xfrm>
            <a:off x="5894606" y="2949750"/>
            <a:ext cx="798294" cy="707850"/>
          </a:xfrm>
          <a:prstGeom prst="rightBrace">
            <a:avLst>
              <a:gd name="adj1" fmla="val 27686"/>
              <a:gd name="adj2" fmla="val 51544"/>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C61F1554-1F3B-4165-9011-86E54DDB7DF2}"/>
              </a:ext>
            </a:extLst>
          </p:cNvPr>
          <p:cNvSpPr txBox="1"/>
          <p:nvPr/>
        </p:nvSpPr>
        <p:spPr>
          <a:xfrm>
            <a:off x="6854516" y="2703510"/>
            <a:ext cx="3165784" cy="12003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chemeClr val="bg1"/>
                </a:solidFill>
              </a:rPr>
              <a:t>Since these two async clauses have different numbers, they can run simultaneously</a:t>
            </a:r>
          </a:p>
        </p:txBody>
      </p:sp>
    </p:spTree>
    <p:extLst>
      <p:ext uri="{BB962C8B-B14F-4D97-AF65-F5344CB8AC3E}">
        <p14:creationId xmlns:p14="http://schemas.microsoft.com/office/powerpoint/2010/main" val="194621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Async example</a:t>
            </a:r>
          </a:p>
        </p:txBody>
      </p:sp>
      <p:sp>
        <p:nvSpPr>
          <p:cNvPr id="4" name="TextBox 3">
            <a:extLst>
              <a:ext uri="{FF2B5EF4-FFF2-40B4-BE49-F238E27FC236}">
                <a16:creationId xmlns:a16="http://schemas.microsoft.com/office/drawing/2014/main" id="{C5565248-6F06-406F-B8A9-16C770DAC4D2}"/>
              </a:ext>
            </a:extLst>
          </p:cNvPr>
          <p:cNvSpPr txBox="1"/>
          <p:nvPr/>
        </p:nvSpPr>
        <p:spPr>
          <a:xfrm>
            <a:off x="344505" y="1571892"/>
            <a:ext cx="5777144" cy="402571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b="1" noProof="1">
                <a:solidFill>
                  <a:schemeClr val="tx2"/>
                </a:solidFill>
                <a:latin typeface="Consolas" panose="020B0609020204030204" pitchFamily="49" charset="0"/>
              </a:rPr>
              <a:t>#pragma acc parallel loop </a:t>
            </a:r>
            <a:r>
              <a:rPr lang="en-US" b="1" noProof="1">
                <a:solidFill>
                  <a:srgbClr val="FF0000"/>
                </a:solidFill>
                <a:latin typeface="Consolas" panose="020B0609020204030204" pitchFamily="49" charset="0"/>
              </a:rPr>
              <a:t>async(1)</a:t>
            </a:r>
          </a:p>
          <a:p>
            <a:pPr eaLnBrk="0" fontAlgn="ctr" hangingPunct="0">
              <a:spcBef>
                <a:spcPct val="10000"/>
              </a:spcBef>
              <a:buSzPct val="180000"/>
            </a:pPr>
            <a:r>
              <a:rPr lang="en-US" b="1" noProof="1">
                <a:solidFill>
                  <a:schemeClr val="bg1"/>
                </a:solidFill>
                <a:latin typeface="Consolas" panose="020B0609020204030204" pitchFamily="49" charset="0"/>
              </a:rPr>
              <a:t>for( i = 0; i &lt; 100; i++ )</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update self(X[0:100])</a:t>
            </a:r>
            <a:r>
              <a:rPr lang="en-US" b="1" noProof="1">
                <a:solidFill>
                  <a:schemeClr val="bg1"/>
                </a:solidFill>
                <a:latin typeface="Consolas" panose="020B0609020204030204" pitchFamily="49" charset="0"/>
              </a:rPr>
              <a:t> </a:t>
            </a:r>
            <a:r>
              <a:rPr lang="en-US" b="1" noProof="1">
                <a:solidFill>
                  <a:srgbClr val="FF0000"/>
                </a:solidFill>
                <a:latin typeface="Consolas" panose="020B0609020204030204" pitchFamily="49" charset="0"/>
              </a:rPr>
              <a:t>async(1)</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parallel loop </a:t>
            </a:r>
            <a:r>
              <a:rPr lang="en-US" b="1" noProof="1">
                <a:solidFill>
                  <a:srgbClr val="FF0000"/>
                </a:solidFill>
                <a:latin typeface="Consolas" panose="020B0609020204030204" pitchFamily="49" charset="0"/>
              </a:rPr>
              <a:t>async(2)</a:t>
            </a:r>
          </a:p>
          <a:p>
            <a:pPr eaLnBrk="0" fontAlgn="ctr" hangingPunct="0">
              <a:spcBef>
                <a:spcPct val="10000"/>
              </a:spcBef>
              <a:buSzPct val="180000"/>
            </a:pPr>
            <a:r>
              <a:rPr lang="en-US" b="1" noProof="1">
                <a:solidFill>
                  <a:schemeClr val="bg1"/>
                </a:solidFill>
                <a:latin typeface="Consolas" panose="020B0609020204030204" pitchFamily="49" charset="0"/>
              </a:rPr>
              <a:t>for( i = 100; i &lt; 200; i++ )</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update self(X[100:100]) </a:t>
            </a:r>
            <a:r>
              <a:rPr lang="en-US" b="1" noProof="1">
                <a:solidFill>
                  <a:srgbClr val="FF0000"/>
                </a:solidFill>
                <a:latin typeface="Consolas" panose="020B0609020204030204" pitchFamily="49" charset="0"/>
              </a:rPr>
              <a:t>async(2)</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bg1"/>
                </a:solidFill>
                <a:latin typeface="Consolas" panose="020B0609020204030204" pitchFamily="49" charset="0"/>
              </a:rPr>
              <a:t>print_array(X);</a:t>
            </a:r>
          </a:p>
        </p:txBody>
      </p:sp>
      <p:sp>
        <p:nvSpPr>
          <p:cNvPr id="6" name="Rectangle 5">
            <a:extLst>
              <a:ext uri="{FF2B5EF4-FFF2-40B4-BE49-F238E27FC236}">
                <a16:creationId xmlns:a16="http://schemas.microsoft.com/office/drawing/2014/main" id="{79A599A0-49FE-474D-A0A8-E27F2AD2E042}"/>
              </a:ext>
            </a:extLst>
          </p:cNvPr>
          <p:cNvSpPr/>
          <p:nvPr/>
        </p:nvSpPr>
        <p:spPr>
          <a:xfrm>
            <a:off x="7953877" y="3024990"/>
            <a:ext cx="1142506"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1</a:t>
            </a:r>
          </a:p>
        </p:txBody>
      </p:sp>
      <p:sp>
        <p:nvSpPr>
          <p:cNvPr id="7" name="Rectangle 6">
            <a:extLst>
              <a:ext uri="{FF2B5EF4-FFF2-40B4-BE49-F238E27FC236}">
                <a16:creationId xmlns:a16="http://schemas.microsoft.com/office/drawing/2014/main" id="{3B6D3B01-2707-4D60-8F6F-C62617044E9E}"/>
              </a:ext>
            </a:extLst>
          </p:cNvPr>
          <p:cNvSpPr/>
          <p:nvPr/>
        </p:nvSpPr>
        <p:spPr>
          <a:xfrm>
            <a:off x="9516684" y="4202825"/>
            <a:ext cx="1135688"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2</a:t>
            </a:r>
          </a:p>
        </p:txBody>
      </p:sp>
      <p:sp>
        <p:nvSpPr>
          <p:cNvPr id="8" name="Rectangle 7">
            <a:extLst>
              <a:ext uri="{FF2B5EF4-FFF2-40B4-BE49-F238E27FC236}">
                <a16:creationId xmlns:a16="http://schemas.microsoft.com/office/drawing/2014/main" id="{FD99ED12-A457-4D11-BDC2-7D854A7AC9E4}"/>
              </a:ext>
            </a:extLst>
          </p:cNvPr>
          <p:cNvSpPr/>
          <p:nvPr/>
        </p:nvSpPr>
        <p:spPr>
          <a:xfrm>
            <a:off x="7953877" y="1848873"/>
            <a:ext cx="1142508" cy="10824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1</a:t>
            </a:r>
          </a:p>
        </p:txBody>
      </p:sp>
      <p:sp>
        <p:nvSpPr>
          <p:cNvPr id="9" name="Rectangle 8">
            <a:extLst>
              <a:ext uri="{FF2B5EF4-FFF2-40B4-BE49-F238E27FC236}">
                <a16:creationId xmlns:a16="http://schemas.microsoft.com/office/drawing/2014/main" id="{25C9A4DC-86E4-43C6-BC2C-3C78AB5159C9}"/>
              </a:ext>
            </a:extLst>
          </p:cNvPr>
          <p:cNvSpPr/>
          <p:nvPr/>
        </p:nvSpPr>
        <p:spPr>
          <a:xfrm>
            <a:off x="9516684" y="3024990"/>
            <a:ext cx="1142508" cy="10927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2</a:t>
            </a:r>
          </a:p>
        </p:txBody>
      </p:sp>
      <p:sp>
        <p:nvSpPr>
          <p:cNvPr id="10" name="Rectangle 9">
            <a:extLst>
              <a:ext uri="{FF2B5EF4-FFF2-40B4-BE49-F238E27FC236}">
                <a16:creationId xmlns:a16="http://schemas.microsoft.com/office/drawing/2014/main" id="{0B4E6D12-27BD-4355-956D-AC6D72838DC2}"/>
              </a:ext>
            </a:extLst>
          </p:cNvPr>
          <p:cNvSpPr/>
          <p:nvPr/>
        </p:nvSpPr>
        <p:spPr>
          <a:xfrm>
            <a:off x="6248400"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7CACE7-C972-4CB0-8ADC-12FF4EF53C62}"/>
              </a:ext>
            </a:extLst>
          </p:cNvPr>
          <p:cNvSpPr/>
          <p:nvPr/>
        </p:nvSpPr>
        <p:spPr>
          <a:xfrm>
            <a:off x="7802033"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55989E-8F08-4816-9024-E7F477B24759}"/>
              </a:ext>
            </a:extLst>
          </p:cNvPr>
          <p:cNvSpPr txBox="1"/>
          <p:nvPr/>
        </p:nvSpPr>
        <p:spPr>
          <a:xfrm>
            <a:off x="6341559" y="1181742"/>
            <a:ext cx="117811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Default</a:t>
            </a:r>
            <a:br>
              <a:rPr lang="en-US" dirty="0">
                <a:solidFill>
                  <a:schemeClr val="bg1"/>
                </a:solidFill>
              </a:rPr>
            </a:br>
            <a:r>
              <a:rPr lang="en-US" dirty="0">
                <a:solidFill>
                  <a:schemeClr val="bg1"/>
                </a:solidFill>
              </a:rPr>
              <a:t>Queue</a:t>
            </a:r>
          </a:p>
        </p:txBody>
      </p:sp>
      <p:sp>
        <p:nvSpPr>
          <p:cNvPr id="13" name="TextBox 12">
            <a:extLst>
              <a:ext uri="{FF2B5EF4-FFF2-40B4-BE49-F238E27FC236}">
                <a16:creationId xmlns:a16="http://schemas.microsoft.com/office/drawing/2014/main" id="{8B1B171F-D8C5-4214-92D5-187B0ABF7540}"/>
              </a:ext>
            </a:extLst>
          </p:cNvPr>
          <p:cNvSpPr txBox="1"/>
          <p:nvPr/>
        </p:nvSpPr>
        <p:spPr>
          <a:xfrm>
            <a:off x="8013048"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1</a:t>
            </a:r>
          </a:p>
        </p:txBody>
      </p:sp>
      <p:sp>
        <p:nvSpPr>
          <p:cNvPr id="16" name="Rectangle 15">
            <a:extLst>
              <a:ext uri="{FF2B5EF4-FFF2-40B4-BE49-F238E27FC236}">
                <a16:creationId xmlns:a16="http://schemas.microsoft.com/office/drawing/2014/main" id="{987F38E7-3C5D-4251-9EB3-8314F6DA2257}"/>
              </a:ext>
            </a:extLst>
          </p:cNvPr>
          <p:cNvSpPr/>
          <p:nvPr/>
        </p:nvSpPr>
        <p:spPr>
          <a:xfrm>
            <a:off x="9356469"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4CEA0AF-3870-4DA0-865E-31ECA933E810}"/>
              </a:ext>
            </a:extLst>
          </p:cNvPr>
          <p:cNvSpPr txBox="1"/>
          <p:nvPr/>
        </p:nvSpPr>
        <p:spPr>
          <a:xfrm>
            <a:off x="9567484"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2</a:t>
            </a:r>
          </a:p>
        </p:txBody>
      </p:sp>
    </p:spTree>
    <p:extLst>
      <p:ext uri="{BB962C8B-B14F-4D97-AF65-F5344CB8AC3E}">
        <p14:creationId xmlns:p14="http://schemas.microsoft.com/office/powerpoint/2010/main" val="222901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Async example</a:t>
            </a:r>
          </a:p>
        </p:txBody>
      </p:sp>
      <p:sp>
        <p:nvSpPr>
          <p:cNvPr id="6" name="Rectangle 5">
            <a:extLst>
              <a:ext uri="{FF2B5EF4-FFF2-40B4-BE49-F238E27FC236}">
                <a16:creationId xmlns:a16="http://schemas.microsoft.com/office/drawing/2014/main" id="{79A599A0-49FE-474D-A0A8-E27F2AD2E042}"/>
              </a:ext>
            </a:extLst>
          </p:cNvPr>
          <p:cNvSpPr/>
          <p:nvPr/>
        </p:nvSpPr>
        <p:spPr>
          <a:xfrm>
            <a:off x="7953877" y="3024990"/>
            <a:ext cx="1142506"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1</a:t>
            </a:r>
          </a:p>
        </p:txBody>
      </p:sp>
      <p:sp>
        <p:nvSpPr>
          <p:cNvPr id="7" name="Rectangle 6">
            <a:extLst>
              <a:ext uri="{FF2B5EF4-FFF2-40B4-BE49-F238E27FC236}">
                <a16:creationId xmlns:a16="http://schemas.microsoft.com/office/drawing/2014/main" id="{3B6D3B01-2707-4D60-8F6F-C62617044E9E}"/>
              </a:ext>
            </a:extLst>
          </p:cNvPr>
          <p:cNvSpPr/>
          <p:nvPr/>
        </p:nvSpPr>
        <p:spPr>
          <a:xfrm>
            <a:off x="9516684" y="4202825"/>
            <a:ext cx="1135688"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2</a:t>
            </a:r>
          </a:p>
        </p:txBody>
      </p:sp>
      <p:sp>
        <p:nvSpPr>
          <p:cNvPr id="8" name="Rectangle 7">
            <a:extLst>
              <a:ext uri="{FF2B5EF4-FFF2-40B4-BE49-F238E27FC236}">
                <a16:creationId xmlns:a16="http://schemas.microsoft.com/office/drawing/2014/main" id="{FD99ED12-A457-4D11-BDC2-7D854A7AC9E4}"/>
              </a:ext>
            </a:extLst>
          </p:cNvPr>
          <p:cNvSpPr/>
          <p:nvPr/>
        </p:nvSpPr>
        <p:spPr>
          <a:xfrm>
            <a:off x="7953877" y="1848873"/>
            <a:ext cx="1142508" cy="10824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1</a:t>
            </a:r>
          </a:p>
        </p:txBody>
      </p:sp>
      <p:sp>
        <p:nvSpPr>
          <p:cNvPr id="9" name="Rectangle 8">
            <a:extLst>
              <a:ext uri="{FF2B5EF4-FFF2-40B4-BE49-F238E27FC236}">
                <a16:creationId xmlns:a16="http://schemas.microsoft.com/office/drawing/2014/main" id="{25C9A4DC-86E4-43C6-BC2C-3C78AB5159C9}"/>
              </a:ext>
            </a:extLst>
          </p:cNvPr>
          <p:cNvSpPr/>
          <p:nvPr/>
        </p:nvSpPr>
        <p:spPr>
          <a:xfrm>
            <a:off x="9516684" y="3024990"/>
            <a:ext cx="1142508" cy="10927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2</a:t>
            </a:r>
          </a:p>
        </p:txBody>
      </p:sp>
      <p:sp>
        <p:nvSpPr>
          <p:cNvPr id="10" name="Rectangle 9">
            <a:extLst>
              <a:ext uri="{FF2B5EF4-FFF2-40B4-BE49-F238E27FC236}">
                <a16:creationId xmlns:a16="http://schemas.microsoft.com/office/drawing/2014/main" id="{0B4E6D12-27BD-4355-956D-AC6D72838DC2}"/>
              </a:ext>
            </a:extLst>
          </p:cNvPr>
          <p:cNvSpPr/>
          <p:nvPr/>
        </p:nvSpPr>
        <p:spPr>
          <a:xfrm>
            <a:off x="6248400"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7CACE7-C972-4CB0-8ADC-12FF4EF53C62}"/>
              </a:ext>
            </a:extLst>
          </p:cNvPr>
          <p:cNvSpPr/>
          <p:nvPr/>
        </p:nvSpPr>
        <p:spPr>
          <a:xfrm>
            <a:off x="7802033"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55989E-8F08-4816-9024-E7F477B24759}"/>
              </a:ext>
            </a:extLst>
          </p:cNvPr>
          <p:cNvSpPr txBox="1"/>
          <p:nvPr/>
        </p:nvSpPr>
        <p:spPr>
          <a:xfrm>
            <a:off x="6341559" y="1181742"/>
            <a:ext cx="117811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Default</a:t>
            </a:r>
            <a:br>
              <a:rPr lang="en-US" dirty="0">
                <a:solidFill>
                  <a:schemeClr val="bg1"/>
                </a:solidFill>
              </a:rPr>
            </a:br>
            <a:r>
              <a:rPr lang="en-US" dirty="0">
                <a:solidFill>
                  <a:schemeClr val="bg1"/>
                </a:solidFill>
              </a:rPr>
              <a:t>Queue</a:t>
            </a:r>
          </a:p>
        </p:txBody>
      </p:sp>
      <p:sp>
        <p:nvSpPr>
          <p:cNvPr id="13" name="TextBox 12">
            <a:extLst>
              <a:ext uri="{FF2B5EF4-FFF2-40B4-BE49-F238E27FC236}">
                <a16:creationId xmlns:a16="http://schemas.microsoft.com/office/drawing/2014/main" id="{8B1B171F-D8C5-4214-92D5-187B0ABF7540}"/>
              </a:ext>
            </a:extLst>
          </p:cNvPr>
          <p:cNvSpPr txBox="1"/>
          <p:nvPr/>
        </p:nvSpPr>
        <p:spPr>
          <a:xfrm>
            <a:off x="8013048"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1</a:t>
            </a:r>
          </a:p>
        </p:txBody>
      </p:sp>
      <p:sp>
        <p:nvSpPr>
          <p:cNvPr id="16" name="Rectangle 15">
            <a:extLst>
              <a:ext uri="{FF2B5EF4-FFF2-40B4-BE49-F238E27FC236}">
                <a16:creationId xmlns:a16="http://schemas.microsoft.com/office/drawing/2014/main" id="{987F38E7-3C5D-4251-9EB3-8314F6DA2257}"/>
              </a:ext>
            </a:extLst>
          </p:cNvPr>
          <p:cNvSpPr/>
          <p:nvPr/>
        </p:nvSpPr>
        <p:spPr>
          <a:xfrm>
            <a:off x="9356469"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4CEA0AF-3870-4DA0-865E-31ECA933E810}"/>
              </a:ext>
            </a:extLst>
          </p:cNvPr>
          <p:cNvSpPr txBox="1"/>
          <p:nvPr/>
        </p:nvSpPr>
        <p:spPr>
          <a:xfrm>
            <a:off x="9567484"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2</a:t>
            </a:r>
          </a:p>
        </p:txBody>
      </p:sp>
      <p:sp>
        <p:nvSpPr>
          <p:cNvPr id="14" name="TextBox 13">
            <a:extLst>
              <a:ext uri="{FF2B5EF4-FFF2-40B4-BE49-F238E27FC236}">
                <a16:creationId xmlns:a16="http://schemas.microsoft.com/office/drawing/2014/main" id="{2D030328-0E26-4F6D-83B7-B5C4FD680536}"/>
              </a:ext>
            </a:extLst>
          </p:cNvPr>
          <p:cNvSpPr txBox="1"/>
          <p:nvPr/>
        </p:nvSpPr>
        <p:spPr>
          <a:xfrm>
            <a:off x="344505" y="1571892"/>
            <a:ext cx="5408595" cy="402571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b="1" noProof="1">
                <a:solidFill>
                  <a:schemeClr val="tx2"/>
                </a:solidFill>
                <a:latin typeface="Consolas" panose="020B0609020204030204" pitchFamily="49" charset="0"/>
              </a:rPr>
              <a:t>!$acc parallel loop </a:t>
            </a:r>
            <a:r>
              <a:rPr lang="en-US" b="1" noProof="1">
                <a:solidFill>
                  <a:srgbClr val="FF0000"/>
                </a:solidFill>
                <a:latin typeface="Consolas" panose="020B0609020204030204" pitchFamily="49" charset="0"/>
              </a:rPr>
              <a:t>async(1)</a:t>
            </a:r>
          </a:p>
          <a:p>
            <a:pPr eaLnBrk="0" fontAlgn="ctr" hangingPunct="0">
              <a:spcBef>
                <a:spcPct val="10000"/>
              </a:spcBef>
              <a:buSzPct val="180000"/>
            </a:pPr>
            <a:r>
              <a:rPr lang="en-US" b="1" noProof="1">
                <a:solidFill>
                  <a:schemeClr val="bg1"/>
                </a:solidFill>
                <a:latin typeface="Consolas" panose="020B0609020204030204" pitchFamily="49" charset="0"/>
              </a:rPr>
              <a:t>do i = 1, 100</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r>
              <a:rPr lang="en-US" b="1" noProof="1">
                <a:solidFill>
                  <a:schemeClr val="bg1"/>
                </a:solidFill>
                <a:latin typeface="Consolas" panose="020B0609020204030204" pitchFamily="49" charset="0"/>
              </a:rPr>
              <a:t>end do</a:t>
            </a:r>
          </a:p>
          <a:p>
            <a:pPr eaLnBrk="0" fontAlgn="ctr" hangingPunct="0">
              <a:spcBef>
                <a:spcPct val="10000"/>
              </a:spcBef>
              <a:buSzPct val="180000"/>
            </a:pPr>
            <a:r>
              <a:rPr lang="en-US" b="1" noProof="1">
                <a:solidFill>
                  <a:schemeClr val="tx2"/>
                </a:solidFill>
                <a:latin typeface="Consolas" panose="020B0609020204030204" pitchFamily="49" charset="0"/>
              </a:rPr>
              <a:t>!$acc update self(X[0:100]) </a:t>
            </a:r>
            <a:r>
              <a:rPr lang="en-US" b="1" noProof="1">
                <a:solidFill>
                  <a:srgbClr val="FF0000"/>
                </a:solidFill>
                <a:latin typeface="Consolas" panose="020B0609020204030204" pitchFamily="49" charset="0"/>
              </a:rPr>
              <a:t>async(1)</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!$acc parallel loop </a:t>
            </a:r>
            <a:r>
              <a:rPr lang="en-US" b="1" noProof="1">
                <a:solidFill>
                  <a:srgbClr val="FF0000"/>
                </a:solidFill>
                <a:latin typeface="Consolas" panose="020B0609020204030204" pitchFamily="49" charset="0"/>
              </a:rPr>
              <a:t>async(2)</a:t>
            </a:r>
          </a:p>
          <a:p>
            <a:pPr eaLnBrk="0" fontAlgn="ctr" hangingPunct="0">
              <a:spcBef>
                <a:spcPct val="10000"/>
              </a:spcBef>
              <a:buSzPct val="180000"/>
            </a:pPr>
            <a:r>
              <a:rPr lang="en-US" b="1" noProof="1">
                <a:solidFill>
                  <a:schemeClr val="bg1"/>
                </a:solidFill>
                <a:latin typeface="Consolas" panose="020B0609020204030204" pitchFamily="49" charset="0"/>
              </a:rPr>
              <a:t>do i = 101, 200</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r>
              <a:rPr lang="en-US" b="1" noProof="1">
                <a:solidFill>
                  <a:schemeClr val="bg1"/>
                </a:solidFill>
                <a:latin typeface="Consolas" panose="020B0609020204030204" pitchFamily="49" charset="0"/>
              </a:rPr>
              <a:t>end do</a:t>
            </a:r>
          </a:p>
          <a:p>
            <a:pPr eaLnBrk="0" fontAlgn="ctr" hangingPunct="0">
              <a:spcBef>
                <a:spcPct val="10000"/>
              </a:spcBef>
              <a:buSzPct val="180000"/>
            </a:pPr>
            <a:r>
              <a:rPr lang="en-US" b="1" noProof="1">
                <a:solidFill>
                  <a:schemeClr val="tx2"/>
                </a:solidFill>
                <a:latin typeface="Consolas" panose="020B0609020204030204" pitchFamily="49" charset="0"/>
              </a:rPr>
              <a:t>!$acc update self(X[100:100]) </a:t>
            </a:r>
            <a:r>
              <a:rPr lang="en-US" b="1" noProof="1">
                <a:solidFill>
                  <a:srgbClr val="FF0000"/>
                </a:solidFill>
                <a:latin typeface="Consolas" panose="020B0609020204030204" pitchFamily="49" charset="0"/>
              </a:rPr>
              <a:t>async(2)</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bg1"/>
                </a:solidFill>
                <a:latin typeface="Consolas" panose="020B0609020204030204" pitchFamily="49" charset="0"/>
              </a:rPr>
              <a:t>call print_array(X)</a:t>
            </a:r>
          </a:p>
        </p:txBody>
      </p:sp>
    </p:spTree>
    <p:extLst>
      <p:ext uri="{BB962C8B-B14F-4D97-AF65-F5344CB8AC3E}">
        <p14:creationId xmlns:p14="http://schemas.microsoft.com/office/powerpoint/2010/main" val="105568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Async example</a:t>
            </a:r>
          </a:p>
        </p:txBody>
      </p:sp>
      <p:sp>
        <p:nvSpPr>
          <p:cNvPr id="11" name="Content Placeholder 2">
            <a:extLst>
              <a:ext uri="{FF2B5EF4-FFF2-40B4-BE49-F238E27FC236}">
                <a16:creationId xmlns:a16="http://schemas.microsoft.com/office/drawing/2014/main" id="{D3EBF33E-2450-4F6B-B642-6DD618229C0A}"/>
              </a:ext>
            </a:extLst>
          </p:cNvPr>
          <p:cNvSpPr txBox="1">
            <a:spLocks/>
          </p:cNvSpPr>
          <p:nvPr/>
        </p:nvSpPr>
        <p:spPr>
          <a:xfrm>
            <a:off x="434233" y="2068666"/>
            <a:ext cx="5433167"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sz="2400" kern="0" dirty="0"/>
              <a:t>By using the async clause, we allow the first update and the second loop to run simultaneously</a:t>
            </a:r>
          </a:p>
          <a:p>
            <a:pPr defTabSz="914400"/>
            <a:r>
              <a:rPr lang="en-US" sz="2400" kern="0" dirty="0"/>
              <a:t>This means that we are able to start the second loop sooner than we could without using async</a:t>
            </a:r>
          </a:p>
          <a:p>
            <a:pPr defTabSz="914400"/>
            <a:r>
              <a:rPr lang="en-US" sz="2400" kern="0" dirty="0"/>
              <a:t>There is one problem though…</a:t>
            </a:r>
          </a:p>
          <a:p>
            <a:pPr marL="0" indent="0" defTabSz="914400">
              <a:buFont typeface="Wingdings" panose="05000000000000000000" pitchFamily="2" charset="2"/>
              <a:buNone/>
            </a:pPr>
            <a:endParaRPr lang="en-US" sz="2400" kern="0" dirty="0"/>
          </a:p>
        </p:txBody>
      </p:sp>
      <p:sp>
        <p:nvSpPr>
          <p:cNvPr id="13" name="Rectangle 12">
            <a:extLst>
              <a:ext uri="{FF2B5EF4-FFF2-40B4-BE49-F238E27FC236}">
                <a16:creationId xmlns:a16="http://schemas.microsoft.com/office/drawing/2014/main" id="{A98CA8FE-A6EA-48F5-8650-81B6899AE83A}"/>
              </a:ext>
            </a:extLst>
          </p:cNvPr>
          <p:cNvSpPr/>
          <p:nvPr/>
        </p:nvSpPr>
        <p:spPr>
          <a:xfrm>
            <a:off x="7953877" y="3024990"/>
            <a:ext cx="1142506"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1</a:t>
            </a:r>
          </a:p>
        </p:txBody>
      </p:sp>
      <p:sp>
        <p:nvSpPr>
          <p:cNvPr id="14" name="Rectangle 13">
            <a:extLst>
              <a:ext uri="{FF2B5EF4-FFF2-40B4-BE49-F238E27FC236}">
                <a16:creationId xmlns:a16="http://schemas.microsoft.com/office/drawing/2014/main" id="{02AD5CA0-3E27-4DB9-934D-FB6035DF647F}"/>
              </a:ext>
            </a:extLst>
          </p:cNvPr>
          <p:cNvSpPr/>
          <p:nvPr/>
        </p:nvSpPr>
        <p:spPr>
          <a:xfrm>
            <a:off x="9516684" y="4202825"/>
            <a:ext cx="1135688"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2</a:t>
            </a:r>
          </a:p>
        </p:txBody>
      </p:sp>
      <p:sp>
        <p:nvSpPr>
          <p:cNvPr id="15" name="Rectangle 14">
            <a:extLst>
              <a:ext uri="{FF2B5EF4-FFF2-40B4-BE49-F238E27FC236}">
                <a16:creationId xmlns:a16="http://schemas.microsoft.com/office/drawing/2014/main" id="{5E30015D-1F10-4FC2-BB63-7C1E8D7CBE79}"/>
              </a:ext>
            </a:extLst>
          </p:cNvPr>
          <p:cNvSpPr/>
          <p:nvPr/>
        </p:nvSpPr>
        <p:spPr>
          <a:xfrm>
            <a:off x="7953877" y="1848873"/>
            <a:ext cx="1142508" cy="10824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1</a:t>
            </a:r>
          </a:p>
        </p:txBody>
      </p:sp>
      <p:sp>
        <p:nvSpPr>
          <p:cNvPr id="16" name="Rectangle 15">
            <a:extLst>
              <a:ext uri="{FF2B5EF4-FFF2-40B4-BE49-F238E27FC236}">
                <a16:creationId xmlns:a16="http://schemas.microsoft.com/office/drawing/2014/main" id="{CB4188D0-07FA-4392-8CD4-40EAEDE29397}"/>
              </a:ext>
            </a:extLst>
          </p:cNvPr>
          <p:cNvSpPr/>
          <p:nvPr/>
        </p:nvSpPr>
        <p:spPr>
          <a:xfrm>
            <a:off x="9516684" y="3024990"/>
            <a:ext cx="1142508" cy="10927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2</a:t>
            </a:r>
          </a:p>
        </p:txBody>
      </p:sp>
      <p:sp>
        <p:nvSpPr>
          <p:cNvPr id="19" name="Rectangle 18">
            <a:extLst>
              <a:ext uri="{FF2B5EF4-FFF2-40B4-BE49-F238E27FC236}">
                <a16:creationId xmlns:a16="http://schemas.microsoft.com/office/drawing/2014/main" id="{DA658043-4F93-4D01-A428-E20CD04EBA4C}"/>
              </a:ext>
            </a:extLst>
          </p:cNvPr>
          <p:cNvSpPr/>
          <p:nvPr/>
        </p:nvSpPr>
        <p:spPr>
          <a:xfrm>
            <a:off x="6248400"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0684B25-A018-48BA-A7D2-519FD19647E0}"/>
              </a:ext>
            </a:extLst>
          </p:cNvPr>
          <p:cNvSpPr/>
          <p:nvPr/>
        </p:nvSpPr>
        <p:spPr>
          <a:xfrm>
            <a:off x="7802033"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83DE713-750E-446C-9F6F-84DAAE518BAD}"/>
              </a:ext>
            </a:extLst>
          </p:cNvPr>
          <p:cNvSpPr txBox="1"/>
          <p:nvPr/>
        </p:nvSpPr>
        <p:spPr>
          <a:xfrm>
            <a:off x="6341559" y="1181742"/>
            <a:ext cx="117811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Default</a:t>
            </a:r>
            <a:br>
              <a:rPr lang="en-US" dirty="0">
                <a:solidFill>
                  <a:schemeClr val="bg1"/>
                </a:solidFill>
              </a:rPr>
            </a:br>
            <a:r>
              <a:rPr lang="en-US" dirty="0">
                <a:solidFill>
                  <a:schemeClr val="bg1"/>
                </a:solidFill>
              </a:rPr>
              <a:t>Queue</a:t>
            </a:r>
          </a:p>
        </p:txBody>
      </p:sp>
      <p:sp>
        <p:nvSpPr>
          <p:cNvPr id="23" name="TextBox 22">
            <a:extLst>
              <a:ext uri="{FF2B5EF4-FFF2-40B4-BE49-F238E27FC236}">
                <a16:creationId xmlns:a16="http://schemas.microsoft.com/office/drawing/2014/main" id="{B08124D0-4D0F-4322-B09D-F4E186B63513}"/>
              </a:ext>
            </a:extLst>
          </p:cNvPr>
          <p:cNvSpPr txBox="1"/>
          <p:nvPr/>
        </p:nvSpPr>
        <p:spPr>
          <a:xfrm>
            <a:off x="8013048"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1</a:t>
            </a:r>
          </a:p>
        </p:txBody>
      </p:sp>
      <p:sp>
        <p:nvSpPr>
          <p:cNvPr id="30" name="Rectangle 29">
            <a:extLst>
              <a:ext uri="{FF2B5EF4-FFF2-40B4-BE49-F238E27FC236}">
                <a16:creationId xmlns:a16="http://schemas.microsoft.com/office/drawing/2014/main" id="{AD326DDF-3E30-4D00-8976-EDF95BC69441}"/>
              </a:ext>
            </a:extLst>
          </p:cNvPr>
          <p:cNvSpPr/>
          <p:nvPr/>
        </p:nvSpPr>
        <p:spPr>
          <a:xfrm>
            <a:off x="9356469" y="1130300"/>
            <a:ext cx="1429262" cy="4794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903C998-5305-4DD7-B9C0-CC7E3C6F5CE3}"/>
              </a:ext>
            </a:extLst>
          </p:cNvPr>
          <p:cNvSpPr txBox="1"/>
          <p:nvPr/>
        </p:nvSpPr>
        <p:spPr>
          <a:xfrm>
            <a:off x="9567484"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2</a:t>
            </a:r>
          </a:p>
        </p:txBody>
      </p:sp>
    </p:spTree>
    <p:extLst>
      <p:ext uri="{BB962C8B-B14F-4D97-AF65-F5344CB8AC3E}">
        <p14:creationId xmlns:p14="http://schemas.microsoft.com/office/powerpoint/2010/main" val="278660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F3B7EF-0230-4DBE-8D75-8C6B48AE5428}"/>
              </a:ext>
            </a:extLst>
          </p:cNvPr>
          <p:cNvSpPr txBox="1"/>
          <p:nvPr/>
        </p:nvSpPr>
        <p:spPr>
          <a:xfrm>
            <a:off x="344505" y="1571892"/>
            <a:ext cx="5777144" cy="402571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b="1" noProof="1">
                <a:solidFill>
                  <a:schemeClr val="tx2"/>
                </a:solidFill>
                <a:latin typeface="Consolas" panose="020B0609020204030204" pitchFamily="49" charset="0"/>
              </a:rPr>
              <a:t>#pragma acc parallel loop </a:t>
            </a:r>
            <a:r>
              <a:rPr lang="en-US" b="1" noProof="1">
                <a:solidFill>
                  <a:srgbClr val="FF0000"/>
                </a:solidFill>
                <a:latin typeface="Consolas" panose="020B0609020204030204" pitchFamily="49" charset="0"/>
              </a:rPr>
              <a:t>async(1)</a:t>
            </a:r>
          </a:p>
          <a:p>
            <a:pPr eaLnBrk="0" fontAlgn="ctr" hangingPunct="0">
              <a:spcBef>
                <a:spcPct val="10000"/>
              </a:spcBef>
              <a:buSzPct val="180000"/>
            </a:pPr>
            <a:r>
              <a:rPr lang="en-US" b="1" noProof="1">
                <a:solidFill>
                  <a:schemeClr val="bg1"/>
                </a:solidFill>
                <a:latin typeface="Consolas" panose="020B0609020204030204" pitchFamily="49" charset="0"/>
              </a:rPr>
              <a:t>for( i = 0; i &lt; 100; i++ )</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update self(X[0:100]) </a:t>
            </a:r>
            <a:r>
              <a:rPr lang="en-US" b="1" noProof="1">
                <a:solidFill>
                  <a:srgbClr val="FF0000"/>
                </a:solidFill>
                <a:latin typeface="Consolas" panose="020B0609020204030204" pitchFamily="49" charset="0"/>
              </a:rPr>
              <a:t>async(1)</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parallel loop </a:t>
            </a:r>
            <a:r>
              <a:rPr lang="en-US" b="1" noProof="1">
                <a:solidFill>
                  <a:srgbClr val="FF0000"/>
                </a:solidFill>
                <a:latin typeface="Consolas" panose="020B0609020204030204" pitchFamily="49" charset="0"/>
              </a:rPr>
              <a:t>async(2)</a:t>
            </a:r>
          </a:p>
          <a:p>
            <a:pPr eaLnBrk="0" fontAlgn="ctr" hangingPunct="0">
              <a:spcBef>
                <a:spcPct val="10000"/>
              </a:spcBef>
              <a:buSzPct val="180000"/>
            </a:pPr>
            <a:r>
              <a:rPr lang="en-US" b="1" noProof="1">
                <a:solidFill>
                  <a:schemeClr val="bg1"/>
                </a:solidFill>
                <a:latin typeface="Consolas" panose="020B0609020204030204" pitchFamily="49" charset="0"/>
              </a:rPr>
              <a:t>for( i = 100; i &lt; 200; i++ )</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update self(X[100:100]) </a:t>
            </a:r>
            <a:r>
              <a:rPr lang="en-US" b="1" noProof="1">
                <a:solidFill>
                  <a:srgbClr val="FF0000"/>
                </a:solidFill>
                <a:latin typeface="Consolas" panose="020B0609020204030204" pitchFamily="49" charset="0"/>
              </a:rPr>
              <a:t>async(2)</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rgbClr val="FF0000"/>
                </a:solidFill>
                <a:latin typeface="Consolas" panose="020B0609020204030204" pitchFamily="49" charset="0"/>
              </a:rPr>
              <a:t>print_array(X);</a:t>
            </a:r>
          </a:p>
        </p:txBody>
      </p:sp>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Async example</a:t>
            </a:r>
          </a:p>
        </p:txBody>
      </p:sp>
      <p:sp>
        <p:nvSpPr>
          <p:cNvPr id="15" name="Content Placeholder 2">
            <a:extLst>
              <a:ext uri="{FF2B5EF4-FFF2-40B4-BE49-F238E27FC236}">
                <a16:creationId xmlns:a16="http://schemas.microsoft.com/office/drawing/2014/main" id="{2AE2D1F7-E1CB-41B0-81D2-B68994C7ECB7}"/>
              </a:ext>
            </a:extLst>
          </p:cNvPr>
          <p:cNvSpPr txBox="1">
            <a:spLocks/>
          </p:cNvSpPr>
          <p:nvPr/>
        </p:nvSpPr>
        <p:spPr>
          <a:xfrm>
            <a:off x="6765472" y="1413091"/>
            <a:ext cx="4061018" cy="4431478"/>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sz="2400" kern="0" dirty="0"/>
              <a:t>By using the async clause, we launch work into separate queues</a:t>
            </a:r>
          </a:p>
          <a:p>
            <a:pPr defTabSz="914400"/>
            <a:r>
              <a:rPr lang="en-US" sz="2400" kern="0" dirty="0"/>
              <a:t>Then any code afterwards continues to run</a:t>
            </a:r>
          </a:p>
          <a:p>
            <a:pPr defTabSz="914400"/>
            <a:r>
              <a:rPr lang="en-US" sz="2400" kern="0" dirty="0"/>
              <a:t>This means that the </a:t>
            </a:r>
            <a:r>
              <a:rPr lang="en-US" sz="2400" b="1" kern="0" dirty="0" err="1"/>
              <a:t>print_array</a:t>
            </a:r>
            <a:r>
              <a:rPr lang="en-US" sz="2400" b="1" kern="0" dirty="0"/>
              <a:t> </a:t>
            </a:r>
            <a:r>
              <a:rPr lang="en-US" sz="2400" kern="0" dirty="0"/>
              <a:t>function will run before we are done with our loops and updates</a:t>
            </a:r>
          </a:p>
          <a:p>
            <a:pPr defTabSz="914400"/>
            <a:r>
              <a:rPr lang="en-US" sz="2400" kern="0" dirty="0"/>
              <a:t>We can fix this with the OpenACC </a:t>
            </a:r>
            <a:r>
              <a:rPr lang="en-US" sz="2400" b="1" kern="0" dirty="0">
                <a:solidFill>
                  <a:schemeClr val="tx2"/>
                </a:solidFill>
              </a:rPr>
              <a:t>wait</a:t>
            </a:r>
            <a:r>
              <a:rPr lang="en-US" sz="2400" kern="0" dirty="0"/>
              <a:t> directive</a:t>
            </a:r>
          </a:p>
          <a:p>
            <a:pPr marL="0" indent="0" defTabSz="914400">
              <a:buFont typeface="Wingdings" panose="05000000000000000000" pitchFamily="2" charset="2"/>
              <a:buNone/>
            </a:pPr>
            <a:endParaRPr lang="en-US" sz="2400" kern="0" dirty="0"/>
          </a:p>
        </p:txBody>
      </p:sp>
      <p:cxnSp>
        <p:nvCxnSpPr>
          <p:cNvPr id="5" name="Connector: Elbow 4">
            <a:extLst>
              <a:ext uri="{FF2B5EF4-FFF2-40B4-BE49-F238E27FC236}">
                <a16:creationId xmlns:a16="http://schemas.microsoft.com/office/drawing/2014/main" id="{2AFA45D6-8AFA-4D05-9B13-8B88D48B1FF2}"/>
              </a:ext>
            </a:extLst>
          </p:cNvPr>
          <p:cNvCxnSpPr>
            <a:cxnSpLocks/>
          </p:cNvCxnSpPr>
          <p:nvPr/>
        </p:nvCxnSpPr>
        <p:spPr>
          <a:xfrm rot="10800000" flipV="1">
            <a:off x="2514600" y="3733800"/>
            <a:ext cx="4356100" cy="1676400"/>
          </a:xfrm>
          <a:prstGeom prst="bentConnector3">
            <a:avLst>
              <a:gd name="adj1" fmla="val 1239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71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ED5D6B-383F-4A0D-B7BD-8B5D1CBB7A17}"/>
              </a:ext>
            </a:extLst>
          </p:cNvPr>
          <p:cNvSpPr txBox="1"/>
          <p:nvPr/>
        </p:nvSpPr>
        <p:spPr>
          <a:xfrm>
            <a:off x="344505" y="1571892"/>
            <a:ext cx="5408595" cy="402571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b="1" noProof="1">
                <a:solidFill>
                  <a:schemeClr val="tx2"/>
                </a:solidFill>
                <a:latin typeface="Consolas" panose="020B0609020204030204" pitchFamily="49" charset="0"/>
              </a:rPr>
              <a:t>!$acc parallel loop </a:t>
            </a:r>
            <a:r>
              <a:rPr lang="en-US" b="1" noProof="1">
                <a:solidFill>
                  <a:srgbClr val="FF0000"/>
                </a:solidFill>
                <a:latin typeface="Consolas" panose="020B0609020204030204" pitchFamily="49" charset="0"/>
              </a:rPr>
              <a:t>async(1)</a:t>
            </a:r>
          </a:p>
          <a:p>
            <a:pPr eaLnBrk="0" fontAlgn="ctr" hangingPunct="0">
              <a:spcBef>
                <a:spcPct val="10000"/>
              </a:spcBef>
              <a:buSzPct val="180000"/>
            </a:pPr>
            <a:r>
              <a:rPr lang="en-US" b="1" noProof="1">
                <a:solidFill>
                  <a:schemeClr val="bg1"/>
                </a:solidFill>
                <a:latin typeface="Consolas" panose="020B0609020204030204" pitchFamily="49" charset="0"/>
              </a:rPr>
              <a:t>do i = 1, 100</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r>
              <a:rPr lang="en-US" b="1" noProof="1">
                <a:solidFill>
                  <a:schemeClr val="bg1"/>
                </a:solidFill>
                <a:latin typeface="Consolas" panose="020B0609020204030204" pitchFamily="49" charset="0"/>
              </a:rPr>
              <a:t>end do</a:t>
            </a:r>
          </a:p>
          <a:p>
            <a:pPr eaLnBrk="0" fontAlgn="ctr" hangingPunct="0">
              <a:spcBef>
                <a:spcPct val="10000"/>
              </a:spcBef>
              <a:buSzPct val="180000"/>
            </a:pPr>
            <a:r>
              <a:rPr lang="en-US" b="1" noProof="1">
                <a:solidFill>
                  <a:schemeClr val="tx2"/>
                </a:solidFill>
                <a:latin typeface="Consolas" panose="020B0609020204030204" pitchFamily="49" charset="0"/>
              </a:rPr>
              <a:t>!$acc update self(X[0:100]) </a:t>
            </a:r>
            <a:r>
              <a:rPr lang="en-US" b="1" noProof="1">
                <a:solidFill>
                  <a:srgbClr val="FF0000"/>
                </a:solidFill>
                <a:latin typeface="Consolas" panose="020B0609020204030204" pitchFamily="49" charset="0"/>
              </a:rPr>
              <a:t>async(1)</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!$acc parallel loop </a:t>
            </a:r>
            <a:r>
              <a:rPr lang="en-US" b="1" noProof="1">
                <a:solidFill>
                  <a:srgbClr val="FF0000"/>
                </a:solidFill>
                <a:latin typeface="Consolas" panose="020B0609020204030204" pitchFamily="49" charset="0"/>
              </a:rPr>
              <a:t>async(2)</a:t>
            </a:r>
          </a:p>
          <a:p>
            <a:pPr eaLnBrk="0" fontAlgn="ctr" hangingPunct="0">
              <a:spcBef>
                <a:spcPct val="10000"/>
              </a:spcBef>
              <a:buSzPct val="180000"/>
            </a:pPr>
            <a:r>
              <a:rPr lang="en-US" b="1" noProof="1">
                <a:solidFill>
                  <a:schemeClr val="bg1"/>
                </a:solidFill>
                <a:latin typeface="Consolas" panose="020B0609020204030204" pitchFamily="49" charset="0"/>
              </a:rPr>
              <a:t>do i = 101, 200</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r>
              <a:rPr lang="en-US" b="1" noProof="1">
                <a:solidFill>
                  <a:schemeClr val="bg1"/>
                </a:solidFill>
                <a:latin typeface="Consolas" panose="020B0609020204030204" pitchFamily="49" charset="0"/>
              </a:rPr>
              <a:t>end do</a:t>
            </a:r>
          </a:p>
          <a:p>
            <a:pPr eaLnBrk="0" fontAlgn="ctr" hangingPunct="0">
              <a:spcBef>
                <a:spcPct val="10000"/>
              </a:spcBef>
              <a:buSzPct val="180000"/>
            </a:pPr>
            <a:r>
              <a:rPr lang="en-US" b="1" noProof="1">
                <a:solidFill>
                  <a:schemeClr val="tx2"/>
                </a:solidFill>
                <a:latin typeface="Consolas" panose="020B0609020204030204" pitchFamily="49" charset="0"/>
              </a:rPr>
              <a:t>!$acc update self(X[100:100]) </a:t>
            </a:r>
            <a:r>
              <a:rPr lang="en-US" b="1" noProof="1">
                <a:solidFill>
                  <a:srgbClr val="FF0000"/>
                </a:solidFill>
                <a:latin typeface="Consolas" panose="020B0609020204030204" pitchFamily="49" charset="0"/>
              </a:rPr>
              <a:t>async(2)</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bg1"/>
                </a:solidFill>
                <a:latin typeface="Consolas" panose="020B0609020204030204" pitchFamily="49" charset="0"/>
              </a:rPr>
              <a:t>call print_array(X)</a:t>
            </a:r>
          </a:p>
        </p:txBody>
      </p:sp>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Async example</a:t>
            </a:r>
          </a:p>
        </p:txBody>
      </p:sp>
      <p:sp>
        <p:nvSpPr>
          <p:cNvPr id="15" name="Content Placeholder 2">
            <a:extLst>
              <a:ext uri="{FF2B5EF4-FFF2-40B4-BE49-F238E27FC236}">
                <a16:creationId xmlns:a16="http://schemas.microsoft.com/office/drawing/2014/main" id="{2AE2D1F7-E1CB-41B0-81D2-B68994C7ECB7}"/>
              </a:ext>
            </a:extLst>
          </p:cNvPr>
          <p:cNvSpPr txBox="1">
            <a:spLocks/>
          </p:cNvSpPr>
          <p:nvPr/>
        </p:nvSpPr>
        <p:spPr>
          <a:xfrm>
            <a:off x="6765472" y="1413091"/>
            <a:ext cx="4061018" cy="4431478"/>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sz="2400" kern="0" dirty="0"/>
              <a:t>By using the async clause, we launch work into separate queues</a:t>
            </a:r>
          </a:p>
          <a:p>
            <a:pPr defTabSz="914400"/>
            <a:r>
              <a:rPr lang="en-US" sz="2400" kern="0" dirty="0"/>
              <a:t>Then any code afterwards continues to run</a:t>
            </a:r>
          </a:p>
          <a:p>
            <a:pPr defTabSz="914400"/>
            <a:r>
              <a:rPr lang="en-US" sz="2400" kern="0" dirty="0"/>
              <a:t>This means that the </a:t>
            </a:r>
            <a:r>
              <a:rPr lang="en-US" sz="2400" b="1" kern="0" dirty="0" err="1"/>
              <a:t>print_array</a:t>
            </a:r>
            <a:r>
              <a:rPr lang="en-US" sz="2400" b="1" kern="0" dirty="0"/>
              <a:t> </a:t>
            </a:r>
            <a:r>
              <a:rPr lang="en-US" sz="2400" kern="0" dirty="0"/>
              <a:t>function will run before we are done with our loops and updates</a:t>
            </a:r>
          </a:p>
          <a:p>
            <a:pPr defTabSz="914400"/>
            <a:r>
              <a:rPr lang="en-US" sz="2400" kern="0" dirty="0"/>
              <a:t>We can fix this with the OpenACC </a:t>
            </a:r>
            <a:r>
              <a:rPr lang="en-US" sz="2400" b="1" kern="0" dirty="0">
                <a:solidFill>
                  <a:schemeClr val="tx2"/>
                </a:solidFill>
              </a:rPr>
              <a:t>wait</a:t>
            </a:r>
            <a:r>
              <a:rPr lang="en-US" sz="2400" kern="0" dirty="0"/>
              <a:t> directive</a:t>
            </a:r>
          </a:p>
          <a:p>
            <a:pPr marL="0" indent="0" defTabSz="914400">
              <a:buFont typeface="Wingdings" panose="05000000000000000000" pitchFamily="2" charset="2"/>
              <a:buNone/>
            </a:pPr>
            <a:endParaRPr lang="en-US" sz="2400" kern="0" dirty="0"/>
          </a:p>
        </p:txBody>
      </p:sp>
      <p:cxnSp>
        <p:nvCxnSpPr>
          <p:cNvPr id="5" name="Connector: Elbow 4">
            <a:extLst>
              <a:ext uri="{FF2B5EF4-FFF2-40B4-BE49-F238E27FC236}">
                <a16:creationId xmlns:a16="http://schemas.microsoft.com/office/drawing/2014/main" id="{2AFA45D6-8AFA-4D05-9B13-8B88D48B1FF2}"/>
              </a:ext>
            </a:extLst>
          </p:cNvPr>
          <p:cNvCxnSpPr>
            <a:cxnSpLocks/>
          </p:cNvCxnSpPr>
          <p:nvPr/>
        </p:nvCxnSpPr>
        <p:spPr>
          <a:xfrm rot="10800000" flipV="1">
            <a:off x="2862470" y="3694043"/>
            <a:ext cx="4008232" cy="1699592"/>
          </a:xfrm>
          <a:prstGeom prst="bentConnector3">
            <a:avLst>
              <a:gd name="adj1" fmla="val 1958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01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Topics to be covered</a:t>
            </a:r>
          </a:p>
        </p:txBody>
      </p:sp>
      <p:sp>
        <p:nvSpPr>
          <p:cNvPr id="3" name="Content Placeholder 2"/>
          <p:cNvSpPr>
            <a:spLocks noGrp="1"/>
          </p:cNvSpPr>
          <p:nvPr>
            <p:ph idx="1"/>
          </p:nvPr>
        </p:nvSpPr>
        <p:spPr/>
        <p:txBody>
          <a:bodyPr/>
          <a:lstStyle/>
          <a:p>
            <a:r>
              <a:rPr lang="en-US" dirty="0"/>
              <a:t>Definition of Asynchronous Programming (and pipelining)</a:t>
            </a:r>
          </a:p>
          <a:p>
            <a:r>
              <a:rPr lang="en-US" dirty="0"/>
              <a:t>OpenACC Async and Wait clauses</a:t>
            </a:r>
          </a:p>
          <a:p>
            <a:r>
              <a:rPr lang="en-US" dirty="0"/>
              <a:t>OpenACC function routine directive</a:t>
            </a:r>
          </a:p>
          <a:p>
            <a:r>
              <a:rPr lang="en-US" dirty="0"/>
              <a:t>Implementing asynchronous behavior with OpenACC</a:t>
            </a:r>
          </a:p>
        </p:txBody>
      </p:sp>
    </p:spTree>
    <p:extLst>
      <p:ext uri="{BB962C8B-B14F-4D97-AF65-F5344CB8AC3E}">
        <p14:creationId xmlns:p14="http://schemas.microsoft.com/office/powerpoint/2010/main" val="16031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1C01-9E72-4312-8A32-399FE7100CF8}"/>
              </a:ext>
            </a:extLst>
          </p:cNvPr>
          <p:cNvSpPr>
            <a:spLocks noGrp="1"/>
          </p:cNvSpPr>
          <p:nvPr>
            <p:ph type="title"/>
          </p:nvPr>
        </p:nvSpPr>
        <p:spPr/>
        <p:txBody>
          <a:bodyPr/>
          <a:lstStyle/>
          <a:p>
            <a:r>
              <a:rPr lang="en-US" dirty="0"/>
              <a:t>Wait Directive</a:t>
            </a:r>
          </a:p>
        </p:txBody>
      </p:sp>
      <p:sp>
        <p:nvSpPr>
          <p:cNvPr id="3" name="Content Placeholder 2">
            <a:extLst>
              <a:ext uri="{FF2B5EF4-FFF2-40B4-BE49-F238E27FC236}">
                <a16:creationId xmlns:a16="http://schemas.microsoft.com/office/drawing/2014/main" id="{94CE0785-E35A-451E-B650-C5D2343FBA69}"/>
              </a:ext>
            </a:extLst>
          </p:cNvPr>
          <p:cNvSpPr>
            <a:spLocks noGrp="1"/>
          </p:cNvSpPr>
          <p:nvPr>
            <p:ph idx="1"/>
          </p:nvPr>
        </p:nvSpPr>
        <p:spPr>
          <a:xfrm>
            <a:off x="672217" y="2522426"/>
            <a:ext cx="9948672" cy="1176813"/>
          </a:xfrm>
        </p:spPr>
        <p:txBody>
          <a:bodyPr/>
          <a:lstStyle/>
          <a:p>
            <a:r>
              <a:rPr lang="en-US" dirty="0"/>
              <a:t>The wait clause will pause your program until all previous async operations are completed</a:t>
            </a:r>
          </a:p>
          <a:p>
            <a:r>
              <a:rPr lang="en-US" dirty="0"/>
              <a:t>If n is not specified, then your program will pause until </a:t>
            </a:r>
            <a:r>
              <a:rPr lang="en-US" b="1" dirty="0"/>
              <a:t>all</a:t>
            </a:r>
            <a:r>
              <a:rPr lang="en-US" dirty="0"/>
              <a:t> queues have completed</a:t>
            </a:r>
          </a:p>
        </p:txBody>
      </p:sp>
      <p:sp>
        <p:nvSpPr>
          <p:cNvPr id="5" name="TextBox 4">
            <a:extLst>
              <a:ext uri="{FF2B5EF4-FFF2-40B4-BE49-F238E27FC236}">
                <a16:creationId xmlns:a16="http://schemas.microsoft.com/office/drawing/2014/main" id="{8DC1135F-3052-4523-BBB1-FDCAA7AA3A3E}"/>
              </a:ext>
            </a:extLst>
          </p:cNvPr>
          <p:cNvSpPr txBox="1"/>
          <p:nvPr/>
        </p:nvSpPr>
        <p:spPr>
          <a:xfrm>
            <a:off x="1262276" y="1192255"/>
            <a:ext cx="8768554"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tx2"/>
                </a:solidFill>
                <a:latin typeface="Consolas" panose="020B0609020204030204" pitchFamily="49" charset="0"/>
              </a:rPr>
              <a:t>C/C++:   #pragma acc wait(n)</a:t>
            </a:r>
          </a:p>
          <a:p>
            <a:pPr algn="ctr">
              <a:lnSpc>
                <a:spcPct val="90000"/>
              </a:lnSpc>
            </a:pPr>
            <a:r>
              <a:rPr lang="en-US" sz="2400" b="1" dirty="0">
                <a:solidFill>
                  <a:schemeClr val="accent5">
                    <a:lumMod val="75000"/>
                  </a:schemeClr>
                </a:solidFill>
                <a:latin typeface="Consolas" panose="020B0609020204030204" pitchFamily="49" charset="0"/>
              </a:rPr>
              <a:t>Fortran: !$acc wait(n)      </a:t>
            </a:r>
          </a:p>
          <a:p>
            <a:pPr algn="ctr">
              <a:lnSpc>
                <a:spcPct val="90000"/>
              </a:lnSpc>
            </a:pPr>
            <a:r>
              <a:rPr lang="en-US" sz="2400" dirty="0">
                <a:solidFill>
                  <a:schemeClr val="bg1"/>
                </a:solidFill>
              </a:rPr>
              <a:t>Wait blocks host until all operations in queue </a:t>
            </a:r>
            <a:r>
              <a:rPr lang="en-US" sz="2400" i="1" dirty="0">
                <a:solidFill>
                  <a:schemeClr val="bg1"/>
                </a:solidFill>
              </a:rPr>
              <a:t>n</a:t>
            </a:r>
            <a:r>
              <a:rPr lang="en-US" sz="2400" dirty="0">
                <a:solidFill>
                  <a:schemeClr val="bg1"/>
                </a:solidFill>
              </a:rPr>
              <a:t> have completed</a:t>
            </a:r>
          </a:p>
        </p:txBody>
      </p:sp>
      <p:cxnSp>
        <p:nvCxnSpPr>
          <p:cNvPr id="6" name="Straight Arrow Connector 5">
            <a:extLst>
              <a:ext uri="{FF2B5EF4-FFF2-40B4-BE49-F238E27FC236}">
                <a16:creationId xmlns:a16="http://schemas.microsoft.com/office/drawing/2014/main" id="{BE98A263-3531-4022-9A85-59312EE1230C}"/>
              </a:ext>
            </a:extLst>
          </p:cNvPr>
          <p:cNvCxnSpPr>
            <a:cxnSpLocks/>
          </p:cNvCxnSpPr>
          <p:nvPr/>
        </p:nvCxnSpPr>
        <p:spPr>
          <a:xfrm>
            <a:off x="3386561" y="4382150"/>
            <a:ext cx="773586" cy="263087"/>
          </a:xfrm>
          <a:prstGeom prst="straightConnector1">
            <a:avLst/>
          </a:prstGeom>
          <a:ln w="38100">
            <a:solidFill>
              <a:srgbClr val="73B9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DD29386-2487-4EA6-A129-08F8FBCA7584}"/>
              </a:ext>
            </a:extLst>
          </p:cNvPr>
          <p:cNvCxnSpPr>
            <a:cxnSpLocks/>
          </p:cNvCxnSpPr>
          <p:nvPr/>
        </p:nvCxnSpPr>
        <p:spPr>
          <a:xfrm flipH="1">
            <a:off x="6836227" y="4382150"/>
            <a:ext cx="772186" cy="263087"/>
          </a:xfrm>
          <a:prstGeom prst="straightConnector1">
            <a:avLst/>
          </a:prstGeom>
          <a:ln w="38100">
            <a:solidFill>
              <a:srgbClr val="73B9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AE5DCE1B-ADAA-4F70-81A6-3B2418196B7A}"/>
              </a:ext>
            </a:extLst>
          </p:cNvPr>
          <p:cNvSpPr/>
          <p:nvPr/>
        </p:nvSpPr>
        <p:spPr>
          <a:xfrm>
            <a:off x="5814091" y="3926876"/>
            <a:ext cx="3588642" cy="455274"/>
          </a:xfrm>
          <a:prstGeom prst="roundRect">
            <a:avLst/>
          </a:prstGeom>
          <a:solidFill>
            <a:srgbClr val="7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#pragma acc enter data </a:t>
            </a:r>
            <a:r>
              <a:rPr lang="en-US" sz="1400" dirty="0" err="1"/>
              <a:t>copyin</a:t>
            </a:r>
            <a:r>
              <a:rPr lang="en-US" sz="1400" dirty="0"/>
              <a:t>(…)  </a:t>
            </a:r>
            <a:r>
              <a:rPr lang="en-US" sz="1400" b="1" dirty="0">
                <a:solidFill>
                  <a:srgbClr val="FF0000"/>
                </a:solidFill>
              </a:rPr>
              <a:t>async</a:t>
            </a:r>
          </a:p>
        </p:txBody>
      </p:sp>
      <p:sp>
        <p:nvSpPr>
          <p:cNvPr id="9" name="Rectangle: Rounded Corners 8">
            <a:extLst>
              <a:ext uri="{FF2B5EF4-FFF2-40B4-BE49-F238E27FC236}">
                <a16:creationId xmlns:a16="http://schemas.microsoft.com/office/drawing/2014/main" id="{F7547D27-1FB7-45CD-9749-AF1B1FB74052}"/>
              </a:ext>
            </a:extLst>
          </p:cNvPr>
          <p:cNvSpPr/>
          <p:nvPr/>
        </p:nvSpPr>
        <p:spPr>
          <a:xfrm>
            <a:off x="1775491" y="3926876"/>
            <a:ext cx="3588642" cy="455274"/>
          </a:xfrm>
          <a:prstGeom prst="roundRect">
            <a:avLst/>
          </a:prstGeom>
          <a:solidFill>
            <a:srgbClr val="7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#pragma acc parallel loop </a:t>
            </a:r>
            <a:r>
              <a:rPr lang="en-US" sz="1400" b="1" dirty="0">
                <a:solidFill>
                  <a:srgbClr val="FF0000"/>
                </a:solidFill>
              </a:rPr>
              <a:t>async</a:t>
            </a:r>
          </a:p>
        </p:txBody>
      </p:sp>
      <p:sp>
        <p:nvSpPr>
          <p:cNvPr id="10" name="Rectangle: Rounded Corners 9">
            <a:extLst>
              <a:ext uri="{FF2B5EF4-FFF2-40B4-BE49-F238E27FC236}">
                <a16:creationId xmlns:a16="http://schemas.microsoft.com/office/drawing/2014/main" id="{2C9A9BB4-6915-4AC1-A402-883545EDB934}"/>
              </a:ext>
            </a:extLst>
          </p:cNvPr>
          <p:cNvSpPr/>
          <p:nvPr/>
        </p:nvSpPr>
        <p:spPr>
          <a:xfrm>
            <a:off x="3783705" y="5272245"/>
            <a:ext cx="3588642" cy="455274"/>
          </a:xfrm>
          <a:prstGeom prst="roundRect">
            <a:avLst/>
          </a:prstGeom>
          <a:solidFill>
            <a:srgbClr val="7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Host Code</a:t>
            </a:r>
          </a:p>
        </p:txBody>
      </p:sp>
      <p:sp>
        <p:nvSpPr>
          <p:cNvPr id="11" name="Rectangle 10">
            <a:extLst>
              <a:ext uri="{FF2B5EF4-FFF2-40B4-BE49-F238E27FC236}">
                <a16:creationId xmlns:a16="http://schemas.microsoft.com/office/drawing/2014/main" id="{2A3947A9-C4B7-4A02-85BD-4FAF7EF6E0E7}"/>
              </a:ext>
            </a:extLst>
          </p:cNvPr>
          <p:cNvSpPr/>
          <p:nvPr/>
        </p:nvSpPr>
        <p:spPr>
          <a:xfrm>
            <a:off x="3820543" y="4723947"/>
            <a:ext cx="3514966" cy="247111"/>
          </a:xfrm>
          <a:prstGeom prst="rect">
            <a:avLst/>
          </a:prstGeom>
          <a:solidFill>
            <a:srgbClr val="FF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#pragma acc </a:t>
            </a:r>
            <a:r>
              <a:rPr lang="en-US" sz="1600" b="1" dirty="0"/>
              <a:t>wait</a:t>
            </a:r>
            <a:endParaRPr lang="en-US" sz="1600" dirty="0"/>
          </a:p>
        </p:txBody>
      </p:sp>
      <p:cxnSp>
        <p:nvCxnSpPr>
          <p:cNvPr id="15" name="Straight Arrow Connector 14">
            <a:extLst>
              <a:ext uri="{FF2B5EF4-FFF2-40B4-BE49-F238E27FC236}">
                <a16:creationId xmlns:a16="http://schemas.microsoft.com/office/drawing/2014/main" id="{0D0FA88A-C6F2-435C-A83E-A3EB000467F3}"/>
              </a:ext>
            </a:extLst>
          </p:cNvPr>
          <p:cNvCxnSpPr>
            <a:cxnSpLocks/>
            <a:stCxn id="11" idx="2"/>
            <a:endCxn id="10" idx="0"/>
          </p:cNvCxnSpPr>
          <p:nvPr/>
        </p:nvCxnSpPr>
        <p:spPr>
          <a:xfrm>
            <a:off x="5578026" y="4971058"/>
            <a:ext cx="0" cy="301187"/>
          </a:xfrm>
          <a:prstGeom prst="straightConnector1">
            <a:avLst/>
          </a:prstGeom>
          <a:ln w="38100">
            <a:solidFill>
              <a:srgbClr val="73B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3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059A63-39B5-4072-9679-A80BB6503B1A}"/>
              </a:ext>
            </a:extLst>
          </p:cNvPr>
          <p:cNvSpPr/>
          <p:nvPr/>
        </p:nvSpPr>
        <p:spPr>
          <a:xfrm>
            <a:off x="7953877" y="3024990"/>
            <a:ext cx="1142506"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1</a:t>
            </a:r>
          </a:p>
        </p:txBody>
      </p:sp>
      <p:sp>
        <p:nvSpPr>
          <p:cNvPr id="18" name="Rectangle 17">
            <a:extLst>
              <a:ext uri="{FF2B5EF4-FFF2-40B4-BE49-F238E27FC236}">
                <a16:creationId xmlns:a16="http://schemas.microsoft.com/office/drawing/2014/main" id="{BB3F5D59-3416-4DDE-A42D-C6AD2540219D}"/>
              </a:ext>
            </a:extLst>
          </p:cNvPr>
          <p:cNvSpPr/>
          <p:nvPr/>
        </p:nvSpPr>
        <p:spPr>
          <a:xfrm>
            <a:off x="9516684" y="4202825"/>
            <a:ext cx="1135688"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2</a:t>
            </a:r>
          </a:p>
        </p:txBody>
      </p:sp>
      <p:sp>
        <p:nvSpPr>
          <p:cNvPr id="19" name="Rectangle 18">
            <a:extLst>
              <a:ext uri="{FF2B5EF4-FFF2-40B4-BE49-F238E27FC236}">
                <a16:creationId xmlns:a16="http://schemas.microsoft.com/office/drawing/2014/main" id="{ECD24920-EFAC-4602-8B42-1B55D3C57EDB}"/>
              </a:ext>
            </a:extLst>
          </p:cNvPr>
          <p:cNvSpPr/>
          <p:nvPr/>
        </p:nvSpPr>
        <p:spPr>
          <a:xfrm>
            <a:off x="7953877" y="1848873"/>
            <a:ext cx="1142508" cy="10824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1</a:t>
            </a:r>
          </a:p>
        </p:txBody>
      </p:sp>
      <p:sp>
        <p:nvSpPr>
          <p:cNvPr id="20" name="Rectangle 19">
            <a:extLst>
              <a:ext uri="{FF2B5EF4-FFF2-40B4-BE49-F238E27FC236}">
                <a16:creationId xmlns:a16="http://schemas.microsoft.com/office/drawing/2014/main" id="{356B4757-AC87-4C4A-911B-145DA4197DF1}"/>
              </a:ext>
            </a:extLst>
          </p:cNvPr>
          <p:cNvSpPr/>
          <p:nvPr/>
        </p:nvSpPr>
        <p:spPr>
          <a:xfrm>
            <a:off x="9516684" y="3024990"/>
            <a:ext cx="1142508" cy="10927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2</a:t>
            </a:r>
          </a:p>
        </p:txBody>
      </p:sp>
      <p:sp>
        <p:nvSpPr>
          <p:cNvPr id="29" name="Rectangle 28">
            <a:extLst>
              <a:ext uri="{FF2B5EF4-FFF2-40B4-BE49-F238E27FC236}">
                <a16:creationId xmlns:a16="http://schemas.microsoft.com/office/drawing/2014/main" id="{B4F952D2-BA00-4F1C-A242-3DD5637A470C}"/>
              </a:ext>
            </a:extLst>
          </p:cNvPr>
          <p:cNvSpPr/>
          <p:nvPr/>
        </p:nvSpPr>
        <p:spPr>
          <a:xfrm>
            <a:off x="6248400" y="1130300"/>
            <a:ext cx="1429262" cy="427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957E161-5C1B-4AE2-92EF-12CCDFED6547}"/>
              </a:ext>
            </a:extLst>
          </p:cNvPr>
          <p:cNvSpPr/>
          <p:nvPr/>
        </p:nvSpPr>
        <p:spPr>
          <a:xfrm>
            <a:off x="7802033" y="1130300"/>
            <a:ext cx="1429262" cy="427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5072B00-6D67-4D41-9B81-ADFC3D12BBD6}"/>
              </a:ext>
            </a:extLst>
          </p:cNvPr>
          <p:cNvSpPr txBox="1"/>
          <p:nvPr/>
        </p:nvSpPr>
        <p:spPr>
          <a:xfrm>
            <a:off x="6341559" y="1181742"/>
            <a:ext cx="117811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Default</a:t>
            </a:r>
            <a:br>
              <a:rPr lang="en-US" dirty="0">
                <a:solidFill>
                  <a:schemeClr val="bg1"/>
                </a:solidFill>
              </a:rPr>
            </a:br>
            <a:r>
              <a:rPr lang="en-US" dirty="0">
                <a:solidFill>
                  <a:schemeClr val="bg1"/>
                </a:solidFill>
              </a:rPr>
              <a:t>Queue</a:t>
            </a:r>
          </a:p>
        </p:txBody>
      </p:sp>
      <p:sp>
        <p:nvSpPr>
          <p:cNvPr id="32" name="TextBox 31">
            <a:extLst>
              <a:ext uri="{FF2B5EF4-FFF2-40B4-BE49-F238E27FC236}">
                <a16:creationId xmlns:a16="http://schemas.microsoft.com/office/drawing/2014/main" id="{AFFB2416-9952-485D-A80D-FBC59BEC697B}"/>
              </a:ext>
            </a:extLst>
          </p:cNvPr>
          <p:cNvSpPr txBox="1"/>
          <p:nvPr/>
        </p:nvSpPr>
        <p:spPr>
          <a:xfrm>
            <a:off x="8013048"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1</a:t>
            </a:r>
          </a:p>
        </p:txBody>
      </p:sp>
      <p:sp>
        <p:nvSpPr>
          <p:cNvPr id="33" name="Rectangle 32">
            <a:extLst>
              <a:ext uri="{FF2B5EF4-FFF2-40B4-BE49-F238E27FC236}">
                <a16:creationId xmlns:a16="http://schemas.microsoft.com/office/drawing/2014/main" id="{C2490CF6-DDA1-4B8A-9E4F-F32686EA6826}"/>
              </a:ext>
            </a:extLst>
          </p:cNvPr>
          <p:cNvSpPr/>
          <p:nvPr/>
        </p:nvSpPr>
        <p:spPr>
          <a:xfrm>
            <a:off x="9356469" y="1130300"/>
            <a:ext cx="1429262" cy="427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37B099C-E691-4CEF-86EA-976EFAE45CB2}"/>
              </a:ext>
            </a:extLst>
          </p:cNvPr>
          <p:cNvSpPr txBox="1"/>
          <p:nvPr/>
        </p:nvSpPr>
        <p:spPr>
          <a:xfrm>
            <a:off x="9567484"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2</a:t>
            </a:r>
          </a:p>
        </p:txBody>
      </p:sp>
      <p:sp>
        <p:nvSpPr>
          <p:cNvPr id="14" name="Rectangle 13">
            <a:extLst>
              <a:ext uri="{FF2B5EF4-FFF2-40B4-BE49-F238E27FC236}">
                <a16:creationId xmlns:a16="http://schemas.microsoft.com/office/drawing/2014/main" id="{A4E00EBC-D453-43A8-BAB5-C42E2E4052C7}"/>
              </a:ext>
            </a:extLst>
          </p:cNvPr>
          <p:cNvSpPr/>
          <p:nvPr/>
        </p:nvSpPr>
        <p:spPr>
          <a:xfrm>
            <a:off x="6341559" y="4965306"/>
            <a:ext cx="4309909" cy="3337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Wait example</a:t>
            </a:r>
          </a:p>
        </p:txBody>
      </p:sp>
      <p:sp>
        <p:nvSpPr>
          <p:cNvPr id="11" name="Rectangle 10">
            <a:extLst>
              <a:ext uri="{FF2B5EF4-FFF2-40B4-BE49-F238E27FC236}">
                <a16:creationId xmlns:a16="http://schemas.microsoft.com/office/drawing/2014/main" id="{2A2C00B9-CB20-4B73-B219-F31B032B93AD}"/>
              </a:ext>
            </a:extLst>
          </p:cNvPr>
          <p:cNvSpPr/>
          <p:nvPr/>
        </p:nvSpPr>
        <p:spPr>
          <a:xfrm>
            <a:off x="6341558" y="5001164"/>
            <a:ext cx="4278889" cy="247111"/>
          </a:xfrm>
          <a:prstGeom prst="rect">
            <a:avLst/>
          </a:prstGeom>
          <a:solidFill>
            <a:srgbClr val="FF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a:t>
            </a:r>
          </a:p>
        </p:txBody>
      </p:sp>
      <p:sp>
        <p:nvSpPr>
          <p:cNvPr id="3" name="Rectangle 2">
            <a:extLst>
              <a:ext uri="{FF2B5EF4-FFF2-40B4-BE49-F238E27FC236}">
                <a16:creationId xmlns:a16="http://schemas.microsoft.com/office/drawing/2014/main" id="{CEDB92F5-BCA7-4E88-80AD-7813532CDE1F}"/>
              </a:ext>
            </a:extLst>
          </p:cNvPr>
          <p:cNvSpPr/>
          <p:nvPr/>
        </p:nvSpPr>
        <p:spPr>
          <a:xfrm>
            <a:off x="6489700" y="5613400"/>
            <a:ext cx="4130747" cy="3337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print_array</a:t>
            </a:r>
            <a:r>
              <a:rPr lang="en-US" dirty="0"/>
              <a:t>(X)</a:t>
            </a:r>
          </a:p>
        </p:txBody>
      </p:sp>
      <p:sp>
        <p:nvSpPr>
          <p:cNvPr id="17" name="TextBox 16">
            <a:extLst>
              <a:ext uri="{FF2B5EF4-FFF2-40B4-BE49-F238E27FC236}">
                <a16:creationId xmlns:a16="http://schemas.microsoft.com/office/drawing/2014/main" id="{7B811B77-202C-4CC4-B75A-3BBA380C127A}"/>
              </a:ext>
            </a:extLst>
          </p:cNvPr>
          <p:cNvSpPr txBox="1"/>
          <p:nvPr/>
        </p:nvSpPr>
        <p:spPr>
          <a:xfrm>
            <a:off x="344505" y="1571892"/>
            <a:ext cx="5777144" cy="402571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b="1" noProof="1">
                <a:solidFill>
                  <a:schemeClr val="tx2"/>
                </a:solidFill>
                <a:latin typeface="Consolas" panose="020B0609020204030204" pitchFamily="49" charset="0"/>
              </a:rPr>
              <a:t>#pragma acc parallel loop </a:t>
            </a:r>
            <a:r>
              <a:rPr lang="en-US" b="1" noProof="1">
                <a:solidFill>
                  <a:srgbClr val="FF0000"/>
                </a:solidFill>
                <a:latin typeface="Consolas" panose="020B0609020204030204" pitchFamily="49" charset="0"/>
              </a:rPr>
              <a:t>async(1)</a:t>
            </a:r>
          </a:p>
          <a:p>
            <a:pPr eaLnBrk="0" fontAlgn="ctr" hangingPunct="0">
              <a:spcBef>
                <a:spcPct val="10000"/>
              </a:spcBef>
              <a:buSzPct val="180000"/>
            </a:pPr>
            <a:r>
              <a:rPr lang="en-US" b="1" noProof="1">
                <a:solidFill>
                  <a:schemeClr val="bg1"/>
                </a:solidFill>
                <a:latin typeface="Consolas" panose="020B0609020204030204" pitchFamily="49" charset="0"/>
              </a:rPr>
              <a:t>for( i = 0; i &lt; 100; i++ )</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update self(X[0:100]) </a:t>
            </a:r>
            <a:r>
              <a:rPr lang="en-US" b="1" noProof="1">
                <a:solidFill>
                  <a:srgbClr val="FF0000"/>
                </a:solidFill>
                <a:latin typeface="Consolas" panose="020B0609020204030204" pitchFamily="49" charset="0"/>
              </a:rPr>
              <a:t>async(1)</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parallel loop </a:t>
            </a:r>
            <a:r>
              <a:rPr lang="en-US" b="1" noProof="1">
                <a:solidFill>
                  <a:srgbClr val="FF0000"/>
                </a:solidFill>
                <a:latin typeface="Consolas" panose="020B0609020204030204" pitchFamily="49" charset="0"/>
              </a:rPr>
              <a:t>async(2)</a:t>
            </a:r>
          </a:p>
          <a:p>
            <a:pPr eaLnBrk="0" fontAlgn="ctr" hangingPunct="0">
              <a:spcBef>
                <a:spcPct val="10000"/>
              </a:spcBef>
              <a:buSzPct val="180000"/>
            </a:pPr>
            <a:r>
              <a:rPr lang="en-US" b="1" noProof="1">
                <a:solidFill>
                  <a:schemeClr val="bg1"/>
                </a:solidFill>
                <a:latin typeface="Consolas" panose="020B0609020204030204" pitchFamily="49" charset="0"/>
              </a:rPr>
              <a:t>for( i = 100; i &lt; 200; i++ )</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#pragma acc update self(X[100:100]) </a:t>
            </a:r>
            <a:r>
              <a:rPr lang="en-US" b="1" noProof="1">
                <a:solidFill>
                  <a:srgbClr val="FF0000"/>
                </a:solidFill>
                <a:latin typeface="Consolas" panose="020B0609020204030204" pitchFamily="49" charset="0"/>
              </a:rPr>
              <a:t>async(2)</a:t>
            </a:r>
          </a:p>
          <a:p>
            <a:pPr eaLnBrk="0" fontAlgn="ctr" hangingPunct="0">
              <a:spcBef>
                <a:spcPct val="10000"/>
              </a:spcBef>
              <a:buSzPct val="180000"/>
            </a:pPr>
            <a:r>
              <a:rPr lang="en-US" b="1" noProof="1">
                <a:solidFill>
                  <a:srgbClr val="FF0000"/>
                </a:solidFill>
                <a:latin typeface="Consolas" panose="020B0609020204030204" pitchFamily="49" charset="0"/>
              </a:rPr>
              <a:t>#pragma acc wait</a:t>
            </a:r>
          </a:p>
          <a:p>
            <a:pPr eaLnBrk="0" fontAlgn="ctr" hangingPunct="0">
              <a:spcBef>
                <a:spcPct val="10000"/>
              </a:spcBef>
              <a:buSzPct val="180000"/>
            </a:pPr>
            <a:r>
              <a:rPr lang="en-US" b="1" noProof="1">
                <a:solidFill>
                  <a:srgbClr val="FF0000"/>
                </a:solidFill>
                <a:latin typeface="Consolas" panose="020B0609020204030204" pitchFamily="49" charset="0"/>
              </a:rPr>
              <a:t>print_array(X);</a:t>
            </a:r>
          </a:p>
        </p:txBody>
      </p:sp>
    </p:spTree>
    <p:extLst>
      <p:ext uri="{BB962C8B-B14F-4D97-AF65-F5344CB8AC3E}">
        <p14:creationId xmlns:p14="http://schemas.microsoft.com/office/powerpoint/2010/main" val="334041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059A63-39B5-4072-9679-A80BB6503B1A}"/>
              </a:ext>
            </a:extLst>
          </p:cNvPr>
          <p:cNvSpPr/>
          <p:nvPr/>
        </p:nvSpPr>
        <p:spPr>
          <a:xfrm>
            <a:off x="7953877" y="3024990"/>
            <a:ext cx="1142506"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1</a:t>
            </a:r>
          </a:p>
        </p:txBody>
      </p:sp>
      <p:sp>
        <p:nvSpPr>
          <p:cNvPr id="18" name="Rectangle 17">
            <a:extLst>
              <a:ext uri="{FF2B5EF4-FFF2-40B4-BE49-F238E27FC236}">
                <a16:creationId xmlns:a16="http://schemas.microsoft.com/office/drawing/2014/main" id="{BB3F5D59-3416-4DDE-A42D-C6AD2540219D}"/>
              </a:ext>
            </a:extLst>
          </p:cNvPr>
          <p:cNvSpPr/>
          <p:nvPr/>
        </p:nvSpPr>
        <p:spPr>
          <a:xfrm>
            <a:off x="9516684" y="4202825"/>
            <a:ext cx="1135688" cy="7171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2</a:t>
            </a:r>
          </a:p>
        </p:txBody>
      </p:sp>
      <p:sp>
        <p:nvSpPr>
          <p:cNvPr id="19" name="Rectangle 18">
            <a:extLst>
              <a:ext uri="{FF2B5EF4-FFF2-40B4-BE49-F238E27FC236}">
                <a16:creationId xmlns:a16="http://schemas.microsoft.com/office/drawing/2014/main" id="{ECD24920-EFAC-4602-8B42-1B55D3C57EDB}"/>
              </a:ext>
            </a:extLst>
          </p:cNvPr>
          <p:cNvSpPr/>
          <p:nvPr/>
        </p:nvSpPr>
        <p:spPr>
          <a:xfrm>
            <a:off x="7953877" y="1848873"/>
            <a:ext cx="1142508" cy="10824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1</a:t>
            </a:r>
          </a:p>
        </p:txBody>
      </p:sp>
      <p:sp>
        <p:nvSpPr>
          <p:cNvPr id="20" name="Rectangle 19">
            <a:extLst>
              <a:ext uri="{FF2B5EF4-FFF2-40B4-BE49-F238E27FC236}">
                <a16:creationId xmlns:a16="http://schemas.microsoft.com/office/drawing/2014/main" id="{356B4757-AC87-4C4A-911B-145DA4197DF1}"/>
              </a:ext>
            </a:extLst>
          </p:cNvPr>
          <p:cNvSpPr/>
          <p:nvPr/>
        </p:nvSpPr>
        <p:spPr>
          <a:xfrm>
            <a:off x="9516684" y="3024990"/>
            <a:ext cx="1142508" cy="10927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Loop 2</a:t>
            </a:r>
          </a:p>
        </p:txBody>
      </p:sp>
      <p:sp>
        <p:nvSpPr>
          <p:cNvPr id="29" name="Rectangle 28">
            <a:extLst>
              <a:ext uri="{FF2B5EF4-FFF2-40B4-BE49-F238E27FC236}">
                <a16:creationId xmlns:a16="http://schemas.microsoft.com/office/drawing/2014/main" id="{B4F952D2-BA00-4F1C-A242-3DD5637A470C}"/>
              </a:ext>
            </a:extLst>
          </p:cNvPr>
          <p:cNvSpPr/>
          <p:nvPr/>
        </p:nvSpPr>
        <p:spPr>
          <a:xfrm>
            <a:off x="6248400" y="1130300"/>
            <a:ext cx="1429262" cy="427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957E161-5C1B-4AE2-92EF-12CCDFED6547}"/>
              </a:ext>
            </a:extLst>
          </p:cNvPr>
          <p:cNvSpPr/>
          <p:nvPr/>
        </p:nvSpPr>
        <p:spPr>
          <a:xfrm>
            <a:off x="7802033" y="1130300"/>
            <a:ext cx="1429262" cy="427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5072B00-6D67-4D41-9B81-ADFC3D12BBD6}"/>
              </a:ext>
            </a:extLst>
          </p:cNvPr>
          <p:cNvSpPr txBox="1"/>
          <p:nvPr/>
        </p:nvSpPr>
        <p:spPr>
          <a:xfrm>
            <a:off x="6341559" y="1181742"/>
            <a:ext cx="117811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Default</a:t>
            </a:r>
            <a:br>
              <a:rPr lang="en-US" dirty="0">
                <a:solidFill>
                  <a:schemeClr val="bg1"/>
                </a:solidFill>
              </a:rPr>
            </a:br>
            <a:r>
              <a:rPr lang="en-US" dirty="0">
                <a:solidFill>
                  <a:schemeClr val="bg1"/>
                </a:solidFill>
              </a:rPr>
              <a:t>Queue</a:t>
            </a:r>
          </a:p>
        </p:txBody>
      </p:sp>
      <p:sp>
        <p:nvSpPr>
          <p:cNvPr id="32" name="TextBox 31">
            <a:extLst>
              <a:ext uri="{FF2B5EF4-FFF2-40B4-BE49-F238E27FC236}">
                <a16:creationId xmlns:a16="http://schemas.microsoft.com/office/drawing/2014/main" id="{AFFB2416-9952-485D-A80D-FBC59BEC697B}"/>
              </a:ext>
            </a:extLst>
          </p:cNvPr>
          <p:cNvSpPr txBox="1"/>
          <p:nvPr/>
        </p:nvSpPr>
        <p:spPr>
          <a:xfrm>
            <a:off x="8013048"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1</a:t>
            </a:r>
          </a:p>
        </p:txBody>
      </p:sp>
      <p:sp>
        <p:nvSpPr>
          <p:cNvPr id="33" name="Rectangle 32">
            <a:extLst>
              <a:ext uri="{FF2B5EF4-FFF2-40B4-BE49-F238E27FC236}">
                <a16:creationId xmlns:a16="http://schemas.microsoft.com/office/drawing/2014/main" id="{C2490CF6-DDA1-4B8A-9E4F-F32686EA6826}"/>
              </a:ext>
            </a:extLst>
          </p:cNvPr>
          <p:cNvSpPr/>
          <p:nvPr/>
        </p:nvSpPr>
        <p:spPr>
          <a:xfrm>
            <a:off x="9356469" y="1130300"/>
            <a:ext cx="1429262" cy="427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37B099C-E691-4CEF-86EA-976EFAE45CB2}"/>
              </a:ext>
            </a:extLst>
          </p:cNvPr>
          <p:cNvSpPr txBox="1"/>
          <p:nvPr/>
        </p:nvSpPr>
        <p:spPr>
          <a:xfrm>
            <a:off x="9567484" y="1252157"/>
            <a:ext cx="10859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Queue 2</a:t>
            </a:r>
          </a:p>
        </p:txBody>
      </p:sp>
      <p:sp>
        <p:nvSpPr>
          <p:cNvPr id="14" name="Rectangle 13">
            <a:extLst>
              <a:ext uri="{FF2B5EF4-FFF2-40B4-BE49-F238E27FC236}">
                <a16:creationId xmlns:a16="http://schemas.microsoft.com/office/drawing/2014/main" id="{A4E00EBC-D453-43A8-BAB5-C42E2E4052C7}"/>
              </a:ext>
            </a:extLst>
          </p:cNvPr>
          <p:cNvSpPr/>
          <p:nvPr/>
        </p:nvSpPr>
        <p:spPr>
          <a:xfrm>
            <a:off x="6341559" y="4965306"/>
            <a:ext cx="4309909" cy="3337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291C5-22A9-4E20-98E3-74595A2AFAC8}"/>
              </a:ext>
            </a:extLst>
          </p:cNvPr>
          <p:cNvSpPr>
            <a:spLocks noGrp="1"/>
          </p:cNvSpPr>
          <p:nvPr>
            <p:ph type="title"/>
          </p:nvPr>
        </p:nvSpPr>
        <p:spPr/>
        <p:txBody>
          <a:bodyPr/>
          <a:lstStyle/>
          <a:p>
            <a:r>
              <a:rPr lang="en-US" dirty="0"/>
              <a:t>Wait example</a:t>
            </a:r>
          </a:p>
        </p:txBody>
      </p:sp>
      <p:sp>
        <p:nvSpPr>
          <p:cNvPr id="11" name="Rectangle 10">
            <a:extLst>
              <a:ext uri="{FF2B5EF4-FFF2-40B4-BE49-F238E27FC236}">
                <a16:creationId xmlns:a16="http://schemas.microsoft.com/office/drawing/2014/main" id="{2A2C00B9-CB20-4B73-B219-F31B032B93AD}"/>
              </a:ext>
            </a:extLst>
          </p:cNvPr>
          <p:cNvSpPr/>
          <p:nvPr/>
        </p:nvSpPr>
        <p:spPr>
          <a:xfrm>
            <a:off x="6341558" y="5001164"/>
            <a:ext cx="4278889" cy="247111"/>
          </a:xfrm>
          <a:prstGeom prst="rect">
            <a:avLst/>
          </a:prstGeom>
          <a:solidFill>
            <a:srgbClr val="FF0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a:t>
            </a:r>
          </a:p>
        </p:txBody>
      </p:sp>
      <p:sp>
        <p:nvSpPr>
          <p:cNvPr id="3" name="Rectangle 2">
            <a:extLst>
              <a:ext uri="{FF2B5EF4-FFF2-40B4-BE49-F238E27FC236}">
                <a16:creationId xmlns:a16="http://schemas.microsoft.com/office/drawing/2014/main" id="{CEDB92F5-BCA7-4E88-80AD-7813532CDE1F}"/>
              </a:ext>
            </a:extLst>
          </p:cNvPr>
          <p:cNvSpPr/>
          <p:nvPr/>
        </p:nvSpPr>
        <p:spPr>
          <a:xfrm>
            <a:off x="6489700" y="5613400"/>
            <a:ext cx="4130747" cy="3337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print_array</a:t>
            </a:r>
            <a:r>
              <a:rPr lang="en-US" dirty="0"/>
              <a:t>(X)</a:t>
            </a:r>
          </a:p>
        </p:txBody>
      </p:sp>
      <p:sp>
        <p:nvSpPr>
          <p:cNvPr id="21" name="TextBox 20">
            <a:extLst>
              <a:ext uri="{FF2B5EF4-FFF2-40B4-BE49-F238E27FC236}">
                <a16:creationId xmlns:a16="http://schemas.microsoft.com/office/drawing/2014/main" id="{FA2F67EA-0764-4E57-B305-A8B2A22B14F0}"/>
              </a:ext>
            </a:extLst>
          </p:cNvPr>
          <p:cNvSpPr txBox="1"/>
          <p:nvPr/>
        </p:nvSpPr>
        <p:spPr>
          <a:xfrm>
            <a:off x="344505" y="1571892"/>
            <a:ext cx="5408595" cy="402571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b="1" noProof="1">
                <a:solidFill>
                  <a:schemeClr val="tx2"/>
                </a:solidFill>
                <a:latin typeface="Consolas" panose="020B0609020204030204" pitchFamily="49" charset="0"/>
              </a:rPr>
              <a:t>!$acc parallel loop </a:t>
            </a:r>
            <a:r>
              <a:rPr lang="en-US" b="1" noProof="1">
                <a:solidFill>
                  <a:srgbClr val="FF0000"/>
                </a:solidFill>
                <a:latin typeface="Consolas" panose="020B0609020204030204" pitchFamily="49" charset="0"/>
              </a:rPr>
              <a:t>async(1)</a:t>
            </a:r>
          </a:p>
          <a:p>
            <a:pPr eaLnBrk="0" fontAlgn="ctr" hangingPunct="0">
              <a:spcBef>
                <a:spcPct val="10000"/>
              </a:spcBef>
              <a:buSzPct val="180000"/>
            </a:pPr>
            <a:r>
              <a:rPr lang="en-US" b="1" noProof="1">
                <a:solidFill>
                  <a:schemeClr val="bg1"/>
                </a:solidFill>
                <a:latin typeface="Consolas" panose="020B0609020204030204" pitchFamily="49" charset="0"/>
              </a:rPr>
              <a:t>do i = 1, 100</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r>
              <a:rPr lang="en-US" b="1" noProof="1">
                <a:solidFill>
                  <a:schemeClr val="bg1"/>
                </a:solidFill>
                <a:latin typeface="Consolas" panose="020B0609020204030204" pitchFamily="49" charset="0"/>
              </a:rPr>
              <a:t>end do</a:t>
            </a:r>
          </a:p>
          <a:p>
            <a:pPr eaLnBrk="0" fontAlgn="ctr" hangingPunct="0">
              <a:spcBef>
                <a:spcPct val="10000"/>
              </a:spcBef>
              <a:buSzPct val="180000"/>
            </a:pPr>
            <a:r>
              <a:rPr lang="en-US" b="1" noProof="1">
                <a:solidFill>
                  <a:schemeClr val="tx2"/>
                </a:solidFill>
                <a:latin typeface="Consolas" panose="020B0609020204030204" pitchFamily="49" charset="0"/>
              </a:rPr>
              <a:t>!$acc update self(X[0:100]) </a:t>
            </a:r>
            <a:r>
              <a:rPr lang="en-US" b="1" noProof="1">
                <a:solidFill>
                  <a:srgbClr val="FF0000"/>
                </a:solidFill>
                <a:latin typeface="Consolas" panose="020B0609020204030204" pitchFamily="49" charset="0"/>
              </a:rPr>
              <a:t>async(1)</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tx2"/>
                </a:solidFill>
                <a:latin typeface="Consolas" panose="020B0609020204030204" pitchFamily="49" charset="0"/>
              </a:rPr>
              <a:t>!$acc parallel loop </a:t>
            </a:r>
            <a:r>
              <a:rPr lang="en-US" b="1" noProof="1">
                <a:solidFill>
                  <a:srgbClr val="FF0000"/>
                </a:solidFill>
                <a:latin typeface="Consolas" panose="020B0609020204030204" pitchFamily="49" charset="0"/>
              </a:rPr>
              <a:t>async(2)</a:t>
            </a:r>
          </a:p>
          <a:p>
            <a:pPr eaLnBrk="0" fontAlgn="ctr" hangingPunct="0">
              <a:spcBef>
                <a:spcPct val="10000"/>
              </a:spcBef>
              <a:buSzPct val="180000"/>
            </a:pPr>
            <a:r>
              <a:rPr lang="en-US" b="1" noProof="1">
                <a:solidFill>
                  <a:schemeClr val="bg1"/>
                </a:solidFill>
                <a:latin typeface="Consolas" panose="020B0609020204030204" pitchFamily="49" charset="0"/>
              </a:rPr>
              <a:t>do i = 101, 200</a:t>
            </a:r>
          </a:p>
          <a:p>
            <a:pPr eaLnBrk="0" fontAlgn="ctr" hangingPunct="0">
              <a:spcBef>
                <a:spcPct val="10000"/>
              </a:spcBef>
              <a:buSzPct val="180000"/>
            </a:pPr>
            <a:r>
              <a:rPr lang="en-US" b="1" noProof="1">
                <a:solidFill>
                  <a:schemeClr val="bg1"/>
                </a:solidFill>
                <a:latin typeface="Consolas" panose="020B0609020204030204" pitchFamily="49" charset="0"/>
              </a:rPr>
              <a:t>	X(i) = ...</a:t>
            </a:r>
          </a:p>
          <a:p>
            <a:pPr eaLnBrk="0" fontAlgn="ctr" hangingPunct="0">
              <a:spcBef>
                <a:spcPct val="10000"/>
              </a:spcBef>
              <a:buSzPct val="180000"/>
            </a:pPr>
            <a:r>
              <a:rPr lang="en-US" b="1" noProof="1">
                <a:solidFill>
                  <a:schemeClr val="bg1"/>
                </a:solidFill>
                <a:latin typeface="Consolas" panose="020B0609020204030204" pitchFamily="49" charset="0"/>
              </a:rPr>
              <a:t>end do</a:t>
            </a:r>
          </a:p>
          <a:p>
            <a:pPr eaLnBrk="0" fontAlgn="ctr" hangingPunct="0">
              <a:spcBef>
                <a:spcPct val="10000"/>
              </a:spcBef>
              <a:buSzPct val="180000"/>
            </a:pPr>
            <a:r>
              <a:rPr lang="en-US" b="1" noProof="1">
                <a:solidFill>
                  <a:schemeClr val="tx2"/>
                </a:solidFill>
                <a:latin typeface="Consolas" panose="020B0609020204030204" pitchFamily="49" charset="0"/>
              </a:rPr>
              <a:t>!$acc update self(X[100:100]) </a:t>
            </a:r>
            <a:r>
              <a:rPr lang="en-US" b="1" noProof="1">
                <a:solidFill>
                  <a:srgbClr val="FF0000"/>
                </a:solidFill>
                <a:latin typeface="Consolas" panose="020B0609020204030204" pitchFamily="49" charset="0"/>
              </a:rPr>
              <a:t>async(2)</a:t>
            </a:r>
          </a:p>
          <a:p>
            <a:pPr eaLnBrk="0" fontAlgn="ctr" hangingPunct="0">
              <a:spcBef>
                <a:spcPct val="10000"/>
              </a:spcBef>
              <a:buSzPct val="180000"/>
            </a:pPr>
            <a:r>
              <a:rPr lang="en-US" b="1" noProof="1">
                <a:solidFill>
                  <a:srgbClr val="FF0000"/>
                </a:solidFill>
                <a:latin typeface="Consolas" panose="020B0609020204030204" pitchFamily="49" charset="0"/>
              </a:rPr>
              <a:t>!$acc wait</a:t>
            </a:r>
          </a:p>
          <a:p>
            <a:pPr eaLnBrk="0" fontAlgn="ctr" hangingPunct="0">
              <a:spcBef>
                <a:spcPct val="10000"/>
              </a:spcBef>
              <a:buSzPct val="180000"/>
            </a:pPr>
            <a:r>
              <a:rPr lang="en-US" b="1" noProof="1">
                <a:solidFill>
                  <a:schemeClr val="bg1"/>
                </a:solidFill>
                <a:latin typeface="Consolas" panose="020B0609020204030204" pitchFamily="49" charset="0"/>
              </a:rPr>
              <a:t>call print_array(X)</a:t>
            </a:r>
          </a:p>
        </p:txBody>
      </p:sp>
    </p:spTree>
    <p:extLst>
      <p:ext uri="{BB962C8B-B14F-4D97-AF65-F5344CB8AC3E}">
        <p14:creationId xmlns:p14="http://schemas.microsoft.com/office/powerpoint/2010/main" val="380171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9FB3F-7897-46E5-901D-086CD475A1C2}"/>
              </a:ext>
            </a:extLst>
          </p:cNvPr>
          <p:cNvSpPr>
            <a:spLocks noGrp="1"/>
          </p:cNvSpPr>
          <p:nvPr>
            <p:ph type="title"/>
          </p:nvPr>
        </p:nvSpPr>
        <p:spPr/>
        <p:txBody>
          <a:bodyPr/>
          <a:lstStyle/>
          <a:p>
            <a:r>
              <a:rPr lang="en-US" dirty="0"/>
              <a:t>Mandelbrot Sample Code</a:t>
            </a:r>
          </a:p>
        </p:txBody>
      </p:sp>
    </p:spTree>
    <p:extLst>
      <p:ext uri="{BB962C8B-B14F-4D97-AF65-F5344CB8AC3E}">
        <p14:creationId xmlns:p14="http://schemas.microsoft.com/office/powerpoint/2010/main" val="38586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60C98C1F-D025-4333-91B4-11B56A0F8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0200" y="1460918"/>
            <a:ext cx="3300786" cy="3300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2">
            <a:extLst>
              <a:ext uri="{FF2B5EF4-FFF2-40B4-BE49-F238E27FC236}">
                <a16:creationId xmlns:a16="http://schemas.microsoft.com/office/drawing/2014/main" id="{63B5B8A6-6DF4-4D1C-9BDA-93AE1710E165}"/>
              </a:ext>
            </a:extLst>
          </p:cNvPr>
          <p:cNvSpPr txBox="1">
            <a:spLocks/>
          </p:cNvSpPr>
          <p:nvPr/>
        </p:nvSpPr>
        <p:spPr>
          <a:xfrm>
            <a:off x="512940" y="1460918"/>
            <a:ext cx="4973460" cy="3427756"/>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342900" indent="-342900">
              <a:buFont typeface="Arial" panose="020B0604020202020204" pitchFamily="34" charset="0"/>
              <a:buChar char="•"/>
            </a:pPr>
            <a:r>
              <a:rPr lang="en-US" dirty="0"/>
              <a:t>Application generates the image to the right</a:t>
            </a:r>
          </a:p>
          <a:p>
            <a:pPr marL="342900" indent="-342900">
              <a:buFont typeface="Arial" panose="020B0604020202020204" pitchFamily="34" charset="0"/>
              <a:buChar char="•"/>
            </a:pPr>
            <a:r>
              <a:rPr lang="en-US" dirty="0"/>
              <a:t>Each pixel in the image can be independently calculated</a:t>
            </a:r>
          </a:p>
          <a:p>
            <a:pPr marL="342900" indent="-342900">
              <a:buFont typeface="Arial" panose="020B0604020202020204" pitchFamily="34" charset="0"/>
              <a:buChar char="•"/>
            </a:pPr>
            <a:r>
              <a:rPr lang="en-US" dirty="0"/>
              <a:t>Our goal is to use async to be able to pipeline some of the image generation process</a:t>
            </a:r>
          </a:p>
          <a:p>
            <a:pPr marL="342900" indent="-342900">
              <a:buFont typeface="Arial" panose="020B0604020202020204" pitchFamily="34" charset="0"/>
              <a:buChar char="•"/>
            </a:pPr>
            <a:r>
              <a:rPr lang="en-US" dirty="0"/>
              <a:t>You may view this code at the below github link:</a:t>
            </a:r>
          </a:p>
        </p:txBody>
      </p:sp>
      <p:sp>
        <p:nvSpPr>
          <p:cNvPr id="4" name="TextBox 3">
            <a:extLst>
              <a:ext uri="{FF2B5EF4-FFF2-40B4-BE49-F238E27FC236}">
                <a16:creationId xmlns:a16="http://schemas.microsoft.com/office/drawing/2014/main" id="{D6F9A467-6C53-40E5-BAD6-33B449608D0D}"/>
              </a:ext>
            </a:extLst>
          </p:cNvPr>
          <p:cNvSpPr txBox="1"/>
          <p:nvPr/>
        </p:nvSpPr>
        <p:spPr>
          <a:xfrm>
            <a:off x="705283" y="5135653"/>
            <a:ext cx="956223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b="1" u="sng" dirty="0">
                <a:solidFill>
                  <a:srgbClr val="7DBC0D"/>
                </a:solidFill>
                <a:hlinkClick r:id="rId3"/>
              </a:rPr>
              <a:t>https://github.com/NVIDIA-OpenACC-Course/nvidia-openacc-course-sources</a:t>
            </a:r>
            <a:endParaRPr lang="en-US" sz="2000" b="1" u="sng" dirty="0">
              <a:solidFill>
                <a:srgbClr val="7DBC0D"/>
              </a:solidFill>
            </a:endParaRPr>
          </a:p>
        </p:txBody>
      </p:sp>
      <p:sp>
        <p:nvSpPr>
          <p:cNvPr id="7" name="Title 6">
            <a:extLst>
              <a:ext uri="{FF2B5EF4-FFF2-40B4-BE49-F238E27FC236}">
                <a16:creationId xmlns:a16="http://schemas.microsoft.com/office/drawing/2014/main" id="{F92A6BB7-0C99-4BE9-8121-F5CDE11CDB48}"/>
              </a:ext>
            </a:extLst>
          </p:cNvPr>
          <p:cNvSpPr>
            <a:spLocks noGrp="1"/>
          </p:cNvSpPr>
          <p:nvPr>
            <p:ph type="title"/>
          </p:nvPr>
        </p:nvSpPr>
        <p:spPr/>
        <p:txBody>
          <a:bodyPr/>
          <a:lstStyle/>
          <a:p>
            <a:r>
              <a:rPr lang="en-US" dirty="0"/>
              <a:t>SAMPLE CODE: MANDELBROT</a:t>
            </a:r>
          </a:p>
        </p:txBody>
      </p:sp>
    </p:spTree>
    <p:extLst>
      <p:ext uri="{BB962C8B-B14F-4D97-AF65-F5344CB8AC3E}">
        <p14:creationId xmlns:p14="http://schemas.microsoft.com/office/powerpoint/2010/main" val="224987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48F3-0AF4-4034-BF5D-4BDC8A0603E7}"/>
              </a:ext>
            </a:extLst>
          </p:cNvPr>
          <p:cNvSpPr>
            <a:spLocks noGrp="1"/>
          </p:cNvSpPr>
          <p:nvPr>
            <p:ph type="title"/>
          </p:nvPr>
        </p:nvSpPr>
        <p:spPr/>
        <p:txBody>
          <a:bodyPr/>
          <a:lstStyle/>
          <a:p>
            <a:r>
              <a:rPr lang="en-US" dirty="0"/>
              <a:t>Main loop</a:t>
            </a:r>
          </a:p>
        </p:txBody>
      </p:sp>
      <p:pic>
        <p:nvPicPr>
          <p:cNvPr id="3" name="Content Placeholder 3">
            <a:extLst>
              <a:ext uri="{FF2B5EF4-FFF2-40B4-BE49-F238E27FC236}">
                <a16:creationId xmlns:a16="http://schemas.microsoft.com/office/drawing/2014/main" id="{60C98C1F-D025-4333-91B4-11B56A0F8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00" y="1612388"/>
            <a:ext cx="3898586" cy="3898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04E4D54A-D55D-4496-BDA1-09D09BC86A1A}"/>
              </a:ext>
            </a:extLst>
          </p:cNvPr>
          <p:cNvSpPr txBox="1"/>
          <p:nvPr/>
        </p:nvSpPr>
        <p:spPr>
          <a:xfrm>
            <a:off x="344505" y="2261172"/>
            <a:ext cx="6132375" cy="2862322"/>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int main()</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for(int y=0;y&lt;</a:t>
            </a:r>
            <a:r>
              <a:rPr lang="en-US" b="1" dirty="0" err="1">
                <a:solidFill>
                  <a:schemeClr val="bg1"/>
                </a:solidFill>
                <a:latin typeface="Consolas" panose="020B0609020204030204" pitchFamily="49" charset="0"/>
                <a:cs typeface="Courier New" panose="02070309020205020404" pitchFamily="49" charset="0"/>
              </a:rPr>
              <a:t>HEIGHT;y</a:t>
            </a: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for(int x=0;x&lt;</a:t>
            </a:r>
            <a:r>
              <a:rPr lang="en-US" b="1" dirty="0" err="1">
                <a:solidFill>
                  <a:schemeClr val="bg1"/>
                </a:solidFill>
                <a:latin typeface="Consolas" panose="020B0609020204030204" pitchFamily="49" charset="0"/>
                <a:cs typeface="Courier New" panose="02070309020205020404" pitchFamily="49" charset="0"/>
              </a:rPr>
              <a:t>WIDTH;x</a:t>
            </a: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image[y*</a:t>
            </a:r>
            <a:r>
              <a:rPr lang="en-US" b="1" dirty="0" err="1">
                <a:solidFill>
                  <a:schemeClr val="bg1"/>
                </a:solidFill>
                <a:latin typeface="Consolas" panose="020B0609020204030204" pitchFamily="49" charset="0"/>
                <a:cs typeface="Courier New" panose="02070309020205020404" pitchFamily="49" charset="0"/>
              </a:rPr>
              <a:t>WIDTH+x</a:t>
            </a:r>
            <a:r>
              <a:rPr lang="en-US" b="1" dirty="0">
                <a:solidFill>
                  <a:schemeClr val="bg1"/>
                </a:solidFill>
                <a:latin typeface="Consolas" panose="020B0609020204030204" pitchFamily="49" charset="0"/>
                <a:cs typeface="Courier New" panose="02070309020205020404" pitchFamily="49" charset="0"/>
              </a:rPr>
              <a:t>]=mandelbrot(</a:t>
            </a:r>
            <a:r>
              <a:rPr lang="en-US" b="1" dirty="0" err="1">
                <a:solidFill>
                  <a:schemeClr val="bg1"/>
                </a:solidFill>
                <a:latin typeface="Consolas" panose="020B0609020204030204" pitchFamily="49" charset="0"/>
                <a:cs typeface="Courier New" panose="02070309020205020404" pitchFamily="49" charset="0"/>
              </a:rPr>
              <a:t>x,y</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68244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48F3-0AF4-4034-BF5D-4BDC8A0603E7}"/>
              </a:ext>
            </a:extLst>
          </p:cNvPr>
          <p:cNvSpPr>
            <a:spLocks noGrp="1"/>
          </p:cNvSpPr>
          <p:nvPr>
            <p:ph type="title"/>
          </p:nvPr>
        </p:nvSpPr>
        <p:spPr/>
        <p:txBody>
          <a:bodyPr/>
          <a:lstStyle/>
          <a:p>
            <a:r>
              <a:rPr lang="en-US" dirty="0"/>
              <a:t>Main loop</a:t>
            </a:r>
          </a:p>
        </p:txBody>
      </p:sp>
      <p:pic>
        <p:nvPicPr>
          <p:cNvPr id="3" name="Content Placeholder 3">
            <a:extLst>
              <a:ext uri="{FF2B5EF4-FFF2-40B4-BE49-F238E27FC236}">
                <a16:creationId xmlns:a16="http://schemas.microsoft.com/office/drawing/2014/main" id="{60C98C1F-D025-4333-91B4-11B56A0F8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00" y="1612388"/>
            <a:ext cx="3898586" cy="3898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04E4D54A-D55D-4496-BDA1-09D09BC86A1A}"/>
              </a:ext>
            </a:extLst>
          </p:cNvPr>
          <p:cNvSpPr txBox="1"/>
          <p:nvPr/>
        </p:nvSpPr>
        <p:spPr>
          <a:xfrm>
            <a:off x="344505" y="2261172"/>
            <a:ext cx="6132375" cy="2862322"/>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y = 1, HEIGHT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x = 1, WIDTH</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image(</a:t>
            </a:r>
            <a:r>
              <a:rPr lang="en-US" b="1" dirty="0" err="1">
                <a:solidFill>
                  <a:schemeClr val="bg1"/>
                </a:solidFill>
                <a:latin typeface="Consolas" panose="020B0609020204030204" pitchFamily="49" charset="0"/>
                <a:cs typeface="Courier New" panose="02070309020205020404" pitchFamily="49" charset="0"/>
              </a:rPr>
              <a:t>y,x</a:t>
            </a:r>
            <a:r>
              <a:rPr lang="en-US" b="1" dirty="0">
                <a:solidFill>
                  <a:schemeClr val="bg1"/>
                </a:solidFill>
                <a:latin typeface="Consolas" panose="020B0609020204030204" pitchFamily="49" charset="0"/>
                <a:cs typeface="Courier New" panose="02070309020205020404" pitchFamily="49" charset="0"/>
              </a:rPr>
              <a:t>) = mandelbrot(</a:t>
            </a:r>
            <a:r>
              <a:rPr lang="en-US" b="1" dirty="0" err="1">
                <a:solidFill>
                  <a:schemeClr val="bg1"/>
                </a:solidFill>
                <a:latin typeface="Consolas" panose="020B0609020204030204" pitchFamily="49" charset="0"/>
                <a:cs typeface="Courier New" panose="02070309020205020404" pitchFamily="49" charset="0"/>
              </a:rPr>
              <a:t>x,y</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endParaRPr lang="en-US" b="1"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95144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48F3-0AF4-4034-BF5D-4BDC8A0603E7}"/>
              </a:ext>
            </a:extLst>
          </p:cNvPr>
          <p:cNvSpPr>
            <a:spLocks noGrp="1"/>
          </p:cNvSpPr>
          <p:nvPr>
            <p:ph type="title"/>
          </p:nvPr>
        </p:nvSpPr>
        <p:spPr/>
        <p:txBody>
          <a:bodyPr/>
          <a:lstStyle/>
          <a:p>
            <a:r>
              <a:rPr lang="en-US" dirty="0"/>
              <a:t>Mandlebrot function</a:t>
            </a:r>
          </a:p>
        </p:txBody>
      </p:sp>
      <p:pic>
        <p:nvPicPr>
          <p:cNvPr id="3" name="Content Placeholder 3">
            <a:extLst>
              <a:ext uri="{FF2B5EF4-FFF2-40B4-BE49-F238E27FC236}">
                <a16:creationId xmlns:a16="http://schemas.microsoft.com/office/drawing/2014/main" id="{60C98C1F-D025-4333-91B4-11B56A0F8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00" y="1612388"/>
            <a:ext cx="3898586" cy="3898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04E4D54A-D55D-4496-BDA1-09D09BC86A1A}"/>
              </a:ext>
            </a:extLst>
          </p:cNvPr>
          <p:cNvSpPr txBox="1"/>
          <p:nvPr/>
        </p:nvSpPr>
        <p:spPr>
          <a:xfrm>
            <a:off x="344505" y="2122670"/>
            <a:ext cx="6132375" cy="3139321"/>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Calculate value for a pixel</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unsigned char mandelbrot(int </a:t>
            </a:r>
            <a:r>
              <a:rPr lang="en-US" b="1" dirty="0" err="1">
                <a:solidFill>
                  <a:schemeClr val="bg1"/>
                </a:solidFill>
                <a:latin typeface="Consolas" panose="020B0609020204030204" pitchFamily="49" charset="0"/>
                <a:cs typeface="Courier New" panose="02070309020205020404" pitchFamily="49" charset="0"/>
              </a:rPr>
              <a:t>Px</a:t>
            </a:r>
            <a:r>
              <a:rPr lang="en-US" b="1" dirty="0">
                <a:solidFill>
                  <a:schemeClr val="bg1"/>
                </a:solidFill>
                <a:latin typeface="Consolas" panose="020B0609020204030204" pitchFamily="49" charset="0"/>
                <a:cs typeface="Courier New" panose="02070309020205020404" pitchFamily="49" charset="0"/>
              </a:rPr>
              <a:t>, int </a:t>
            </a:r>
            <a:r>
              <a:rPr lang="en-US" b="1" dirty="0" err="1">
                <a:solidFill>
                  <a:schemeClr val="bg1"/>
                </a:solidFill>
                <a:latin typeface="Consolas" panose="020B0609020204030204" pitchFamily="49" charset="0"/>
                <a:cs typeface="Courier New" panose="02070309020205020404" pitchFamily="49" charset="0"/>
              </a:rPr>
              <a:t>Py</a:t>
            </a: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double x0=</a:t>
            </a:r>
            <a:r>
              <a:rPr lang="en-US" b="1" dirty="0" err="1">
                <a:solidFill>
                  <a:schemeClr val="bg1"/>
                </a:solidFill>
                <a:latin typeface="Consolas" panose="020B0609020204030204" pitchFamily="49" charset="0"/>
                <a:cs typeface="Courier New" panose="02070309020205020404" pitchFamily="49" charset="0"/>
              </a:rPr>
              <a:t>xmin+Px</a:t>
            </a:r>
            <a:r>
              <a:rPr lang="en-US" b="1" dirty="0">
                <a:solidFill>
                  <a:schemeClr val="bg1"/>
                </a:solidFill>
                <a:latin typeface="Consolas" panose="020B0609020204030204" pitchFamily="49" charset="0"/>
                <a:cs typeface="Courier New" panose="02070309020205020404" pitchFamily="49" charset="0"/>
              </a:rPr>
              <a:t>*dx;   double y0=</a:t>
            </a:r>
            <a:r>
              <a:rPr lang="en-US" b="1" dirty="0" err="1">
                <a:solidFill>
                  <a:schemeClr val="bg1"/>
                </a:solidFill>
                <a:latin typeface="Consolas" panose="020B0609020204030204" pitchFamily="49" charset="0"/>
                <a:cs typeface="Courier New" panose="02070309020205020404" pitchFamily="49" charset="0"/>
              </a:rPr>
              <a:t>ymin+Py</a:t>
            </a:r>
            <a:r>
              <a:rPr lang="en-US" b="1" dirty="0">
                <a:solidFill>
                  <a:schemeClr val="bg1"/>
                </a:solidFill>
                <a:latin typeface="Consolas" panose="020B0609020204030204" pitchFamily="49" charset="0"/>
                <a:cs typeface="Courier New" panose="02070309020205020404" pitchFamily="49" charset="0"/>
              </a:rPr>
              <a:t>*</a:t>
            </a:r>
            <a:r>
              <a:rPr lang="en-US" b="1" dirty="0" err="1">
                <a:solidFill>
                  <a:schemeClr val="bg1"/>
                </a:solidFill>
                <a:latin typeface="Consolas" panose="020B0609020204030204" pitchFamily="49" charset="0"/>
                <a:cs typeface="Courier New" panose="02070309020205020404" pitchFamily="49" charset="0"/>
              </a:rPr>
              <a:t>dy</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double x=0.0;   double y=0.0;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for(int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=0;x*</a:t>
            </a:r>
            <a:r>
              <a:rPr lang="en-US" b="1" dirty="0" err="1">
                <a:solidFill>
                  <a:schemeClr val="bg1"/>
                </a:solidFill>
                <a:latin typeface="Consolas" panose="020B0609020204030204" pitchFamily="49" charset="0"/>
                <a:cs typeface="Courier New" panose="02070309020205020404" pitchFamily="49" charset="0"/>
              </a:rPr>
              <a:t>x+y</a:t>
            </a:r>
            <a:r>
              <a:rPr lang="en-US" b="1" dirty="0">
                <a:solidFill>
                  <a:schemeClr val="bg1"/>
                </a:solidFill>
                <a:latin typeface="Consolas" panose="020B0609020204030204" pitchFamily="49" charset="0"/>
                <a:cs typeface="Courier New" panose="02070309020205020404" pitchFamily="49" charset="0"/>
              </a:rPr>
              <a:t>*y&lt;4.0 &amp;&amp;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&lt;</a:t>
            </a:r>
            <a:r>
              <a:rPr lang="en-US" b="1" dirty="0" err="1">
                <a:solidFill>
                  <a:schemeClr val="bg1"/>
                </a:solidFill>
                <a:latin typeface="Consolas" panose="020B0609020204030204" pitchFamily="49" charset="0"/>
                <a:cs typeface="Courier New" panose="02070309020205020404" pitchFamily="49" charset="0"/>
              </a:rPr>
              <a:t>MAX_ITERS;i</a:t>
            </a: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double </a:t>
            </a:r>
            <a:r>
              <a:rPr lang="en-US" b="1" dirty="0" err="1">
                <a:solidFill>
                  <a:schemeClr val="bg1"/>
                </a:solidFill>
                <a:latin typeface="Consolas" panose="020B0609020204030204" pitchFamily="49" charset="0"/>
                <a:cs typeface="Courier New" panose="02070309020205020404" pitchFamily="49" charset="0"/>
              </a:rPr>
              <a:t>xtemp</a:t>
            </a:r>
            <a:r>
              <a:rPr lang="en-US" b="1" dirty="0">
                <a:solidFill>
                  <a:schemeClr val="bg1"/>
                </a:solidFill>
                <a:latin typeface="Consolas" panose="020B0609020204030204" pitchFamily="49" charset="0"/>
                <a:cs typeface="Courier New" panose="02070309020205020404" pitchFamily="49" charset="0"/>
              </a:rPr>
              <a:t>=x*x-y*y+x0;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y=2*x*y+y0;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x=</a:t>
            </a:r>
            <a:r>
              <a:rPr lang="en-US" b="1" dirty="0" err="1">
                <a:solidFill>
                  <a:schemeClr val="bg1"/>
                </a:solidFill>
                <a:latin typeface="Consolas" panose="020B0609020204030204" pitchFamily="49" charset="0"/>
                <a:cs typeface="Courier New" panose="02070309020205020404" pitchFamily="49" charset="0"/>
              </a:rPr>
              <a:t>xtemp</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return (double)MAX_COLOR*</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/MAX_ITERS;</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40835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48F3-0AF4-4034-BF5D-4BDC8A0603E7}"/>
              </a:ext>
            </a:extLst>
          </p:cNvPr>
          <p:cNvSpPr>
            <a:spLocks noGrp="1"/>
          </p:cNvSpPr>
          <p:nvPr>
            <p:ph type="title"/>
          </p:nvPr>
        </p:nvSpPr>
        <p:spPr/>
        <p:txBody>
          <a:bodyPr/>
          <a:lstStyle/>
          <a:p>
            <a:r>
              <a:rPr lang="en-US" dirty="0"/>
              <a:t>Mandlebrot function</a:t>
            </a:r>
          </a:p>
        </p:txBody>
      </p:sp>
      <p:pic>
        <p:nvPicPr>
          <p:cNvPr id="3" name="Content Placeholder 3">
            <a:extLst>
              <a:ext uri="{FF2B5EF4-FFF2-40B4-BE49-F238E27FC236}">
                <a16:creationId xmlns:a16="http://schemas.microsoft.com/office/drawing/2014/main" id="{60C98C1F-D025-4333-91B4-11B56A0F8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00" y="1612388"/>
            <a:ext cx="3898586" cy="3898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04E4D54A-D55D-4496-BDA1-09D09BC86A1A}"/>
              </a:ext>
            </a:extLst>
          </p:cNvPr>
          <p:cNvSpPr txBox="1"/>
          <p:nvPr/>
        </p:nvSpPr>
        <p:spPr>
          <a:xfrm>
            <a:off x="344505" y="1438052"/>
            <a:ext cx="6132375" cy="424731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Calculate value for a pixel</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function mandelbrot(</a:t>
            </a:r>
            <a:r>
              <a:rPr lang="en-US" b="1" dirty="0" err="1">
                <a:solidFill>
                  <a:schemeClr val="bg1"/>
                </a:solidFill>
                <a:latin typeface="Consolas" panose="020B0609020204030204" pitchFamily="49" charset="0"/>
                <a:cs typeface="Courier New" panose="02070309020205020404" pitchFamily="49" charset="0"/>
              </a:rPr>
              <a:t>Px</a:t>
            </a:r>
            <a:r>
              <a:rPr lang="en-US" b="1"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Py</a:t>
            </a:r>
            <a:r>
              <a:rPr lang="en-US" b="1" dirty="0">
                <a:solidFill>
                  <a:schemeClr val="bg1"/>
                </a:solidFill>
                <a:latin typeface="Consolas" panose="020B0609020204030204" pitchFamily="49" charset="0"/>
                <a:cs typeface="Courier New" panose="02070309020205020404" pitchFamily="49" charset="0"/>
              </a:rPr>
              <a:t>) result(P)</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integer, intent(in) :: </a:t>
            </a:r>
            <a:r>
              <a:rPr lang="en-US" b="1" dirty="0" err="1">
                <a:solidFill>
                  <a:schemeClr val="bg1"/>
                </a:solidFill>
                <a:latin typeface="Consolas" panose="020B0609020204030204" pitchFamily="49" charset="0"/>
                <a:cs typeface="Courier New" panose="02070309020205020404" pitchFamily="49" charset="0"/>
              </a:rPr>
              <a:t>Px</a:t>
            </a:r>
            <a:r>
              <a:rPr lang="en-US" b="1"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Py</a:t>
            </a: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integer             :: P, </a:t>
            </a:r>
            <a:r>
              <a:rPr lang="en-US" b="1" dirty="0" err="1">
                <a:solidFill>
                  <a:schemeClr val="bg1"/>
                </a:solidFill>
                <a:latin typeface="Consolas" panose="020B0609020204030204" pitchFamily="49" charset="0"/>
                <a:cs typeface="Courier New" panose="02070309020205020404" pitchFamily="49" charset="0"/>
              </a:rPr>
              <a:t>i</a:t>
            </a: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real*8              :: x, y, x0, y0, </a:t>
            </a:r>
            <a:r>
              <a:rPr lang="en-US" b="1" dirty="0" err="1">
                <a:solidFill>
                  <a:schemeClr val="bg1"/>
                </a:solidFill>
                <a:latin typeface="Consolas" panose="020B0609020204030204" pitchFamily="49" charset="0"/>
                <a:cs typeface="Courier New" panose="02070309020205020404" pitchFamily="49" charset="0"/>
              </a:rPr>
              <a:t>xtemp</a:t>
            </a: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x0 = </a:t>
            </a:r>
            <a:r>
              <a:rPr lang="en-US" b="1" dirty="0" err="1">
                <a:solidFill>
                  <a:schemeClr val="bg1"/>
                </a:solidFill>
                <a:latin typeface="Consolas" panose="020B0609020204030204" pitchFamily="49" charset="0"/>
                <a:cs typeface="Courier New" panose="02070309020205020404" pitchFamily="49" charset="0"/>
              </a:rPr>
              <a:t>xmin+Px</a:t>
            </a:r>
            <a:r>
              <a:rPr lang="en-US" b="1" dirty="0">
                <a:solidFill>
                  <a:schemeClr val="bg1"/>
                </a:solidFill>
                <a:latin typeface="Consolas" panose="020B0609020204030204" pitchFamily="49" charset="0"/>
                <a:cs typeface="Courier New" panose="02070309020205020404" pitchFamily="49" charset="0"/>
              </a:rPr>
              <a:t>*dx; y0 = </a:t>
            </a:r>
            <a:r>
              <a:rPr lang="en-US" b="1" dirty="0" err="1">
                <a:solidFill>
                  <a:schemeClr val="bg1"/>
                </a:solidFill>
                <a:latin typeface="Consolas" panose="020B0609020204030204" pitchFamily="49" charset="0"/>
                <a:cs typeface="Courier New" panose="02070309020205020404" pitchFamily="49" charset="0"/>
              </a:rPr>
              <a:t>ymin+Py</a:t>
            </a:r>
            <a:r>
              <a:rPr lang="en-US" b="1" dirty="0">
                <a:solidFill>
                  <a:schemeClr val="bg1"/>
                </a:solidFill>
                <a:latin typeface="Consolas" panose="020B0609020204030204" pitchFamily="49" charset="0"/>
                <a:cs typeface="Courier New" panose="02070309020205020404" pitchFamily="49" charset="0"/>
              </a:rPr>
              <a:t>*</a:t>
            </a:r>
            <a:r>
              <a:rPr lang="en-US" b="1" dirty="0" err="1">
                <a:solidFill>
                  <a:schemeClr val="bg1"/>
                </a:solidFill>
                <a:latin typeface="Consolas" panose="020B0609020204030204" pitchFamily="49" charset="0"/>
                <a:cs typeface="Courier New" panose="02070309020205020404" pitchFamily="49" charset="0"/>
              </a:rPr>
              <a:t>dy</a:t>
            </a: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x = 0.0; y = 0.0;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 = 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while (x*</a:t>
            </a:r>
            <a:r>
              <a:rPr lang="en-US" b="1" dirty="0" err="1">
                <a:solidFill>
                  <a:schemeClr val="bg1"/>
                </a:solidFill>
                <a:latin typeface="Consolas" panose="020B0609020204030204" pitchFamily="49" charset="0"/>
                <a:cs typeface="Courier New" panose="02070309020205020404" pitchFamily="49" charset="0"/>
              </a:rPr>
              <a:t>x+y</a:t>
            </a:r>
            <a:r>
              <a:rPr lang="en-US" b="1" dirty="0">
                <a:solidFill>
                  <a:schemeClr val="bg1"/>
                </a:solidFill>
                <a:latin typeface="Consolas" panose="020B0609020204030204" pitchFamily="49" charset="0"/>
                <a:cs typeface="Courier New" panose="02070309020205020404" pitchFamily="49" charset="0"/>
              </a:rPr>
              <a:t>*y &lt; 4.0 and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&lt;MAX_ITTERS)</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xtemp</a:t>
            </a:r>
            <a:r>
              <a:rPr lang="en-US" b="1" dirty="0">
                <a:solidFill>
                  <a:schemeClr val="bg1"/>
                </a:solidFill>
                <a:latin typeface="Consolas" panose="020B0609020204030204" pitchFamily="49" charset="0"/>
                <a:cs typeface="Courier New" panose="02070309020205020404" pitchFamily="49" charset="0"/>
              </a:rPr>
              <a:t> = x*</a:t>
            </a:r>
            <a:r>
              <a:rPr lang="en-US" b="1" dirty="0" err="1">
                <a:solidFill>
                  <a:schemeClr val="bg1"/>
                </a:solidFill>
                <a:latin typeface="Consolas" panose="020B0609020204030204" pitchFamily="49" charset="0"/>
                <a:cs typeface="Courier New" panose="02070309020205020404" pitchFamily="49" charset="0"/>
              </a:rPr>
              <a:t>x+y</a:t>
            </a:r>
            <a:r>
              <a:rPr lang="en-US" b="1" dirty="0">
                <a:solidFill>
                  <a:schemeClr val="bg1"/>
                </a:solidFill>
                <a:latin typeface="Consolas" panose="020B0609020204030204" pitchFamily="49" charset="0"/>
                <a:cs typeface="Courier New" panose="02070309020205020404" pitchFamily="49" charset="0"/>
              </a:rPr>
              <a:t>*y+x0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y     = 2*x*y+y0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x     = </a:t>
            </a:r>
            <a:r>
              <a:rPr lang="en-US" b="1" dirty="0" err="1">
                <a:solidFill>
                  <a:schemeClr val="bg1"/>
                </a:solidFill>
                <a:latin typeface="Consolas" panose="020B0609020204030204" pitchFamily="49" charset="0"/>
                <a:cs typeface="Courier New" panose="02070309020205020404" pitchFamily="49" charset="0"/>
              </a:rPr>
              <a:t>xtemp</a:t>
            </a: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     =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 + 1</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P = </a:t>
            </a:r>
            <a:r>
              <a:rPr lang="en-US" b="1" dirty="0" err="1">
                <a:solidFill>
                  <a:schemeClr val="bg1"/>
                </a:solidFill>
                <a:latin typeface="Consolas" panose="020B0609020204030204" pitchFamily="49" charset="0"/>
                <a:cs typeface="Courier New" panose="02070309020205020404" pitchFamily="49" charset="0"/>
              </a:rPr>
              <a:t>dble</a:t>
            </a:r>
            <a:r>
              <a:rPr lang="en-US" b="1" dirty="0">
                <a:solidFill>
                  <a:schemeClr val="bg1"/>
                </a:solidFill>
                <a:latin typeface="Consolas" panose="020B0609020204030204" pitchFamily="49" charset="0"/>
                <a:cs typeface="Courier New" panose="02070309020205020404" pitchFamily="49" charset="0"/>
              </a:rPr>
              <a:t>(MAX_COLOR)*</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/MAX_ITERS</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end function mandelbrot</a:t>
            </a:r>
          </a:p>
        </p:txBody>
      </p:sp>
    </p:spTree>
    <p:extLst>
      <p:ext uri="{BB962C8B-B14F-4D97-AF65-F5344CB8AC3E}">
        <p14:creationId xmlns:p14="http://schemas.microsoft.com/office/powerpoint/2010/main" val="291797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48F3-0AF4-4034-BF5D-4BDC8A0603E7}"/>
              </a:ext>
            </a:extLst>
          </p:cNvPr>
          <p:cNvSpPr>
            <a:spLocks noGrp="1"/>
          </p:cNvSpPr>
          <p:nvPr>
            <p:ph type="title"/>
          </p:nvPr>
        </p:nvSpPr>
        <p:spPr/>
        <p:txBody>
          <a:bodyPr/>
          <a:lstStyle/>
          <a:p>
            <a:r>
              <a:rPr lang="en-US" dirty="0"/>
              <a:t>Functions inside compute regions</a:t>
            </a:r>
          </a:p>
        </p:txBody>
      </p:sp>
      <p:pic>
        <p:nvPicPr>
          <p:cNvPr id="3" name="Content Placeholder 3">
            <a:extLst>
              <a:ext uri="{FF2B5EF4-FFF2-40B4-BE49-F238E27FC236}">
                <a16:creationId xmlns:a16="http://schemas.microsoft.com/office/drawing/2014/main" id="{60C98C1F-D025-4333-91B4-11B56A0F8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00" y="1612388"/>
            <a:ext cx="3898586" cy="3898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475F9065-A8E0-4007-9A2B-7E77ADB10540}"/>
              </a:ext>
            </a:extLst>
          </p:cNvPr>
          <p:cNvSpPr txBox="1"/>
          <p:nvPr/>
        </p:nvSpPr>
        <p:spPr>
          <a:xfrm>
            <a:off x="344505" y="1845675"/>
            <a:ext cx="5713395" cy="369331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int main()</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tx2"/>
                </a:solidFill>
                <a:latin typeface="Consolas" panose="020B0609020204030204" pitchFamily="49" charset="0"/>
                <a:cs typeface="Courier New" panose="02070309020205020404" pitchFamily="49" charset="0"/>
              </a:rPr>
              <a:t>#pragma acc parallel loop \</a:t>
            </a:r>
          </a:p>
          <a:p>
            <a:pPr>
              <a:lnSpc>
                <a:spcPct val="100000"/>
              </a:lnSpc>
              <a:spcBef>
                <a:spcPts val="0"/>
              </a:spcBef>
              <a:spcAft>
                <a:spcPts val="0"/>
              </a:spcAft>
            </a:pPr>
            <a:r>
              <a:rPr lang="en-US" b="1" dirty="0">
                <a:solidFill>
                  <a:schemeClr val="tx2"/>
                </a:solidFill>
                <a:latin typeface="Consolas" panose="020B0609020204030204" pitchFamily="49" charset="0"/>
                <a:cs typeface="Courier New" panose="02070309020205020404" pitchFamily="49" charset="0"/>
              </a:rPr>
              <a:t>	copy(image[0:HEIGHT*WIDTH])</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for(int y=0;y&lt;</a:t>
            </a:r>
            <a:r>
              <a:rPr lang="en-US" b="1" dirty="0" err="1">
                <a:solidFill>
                  <a:schemeClr val="bg1"/>
                </a:solidFill>
                <a:latin typeface="Consolas" panose="020B0609020204030204" pitchFamily="49" charset="0"/>
                <a:cs typeface="Courier New" panose="02070309020205020404" pitchFamily="49" charset="0"/>
              </a:rPr>
              <a:t>HEIGHT;y</a:t>
            </a: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tx2"/>
                </a:solidFill>
                <a:latin typeface="Consolas" panose="020B0609020204030204" pitchFamily="49" charset="0"/>
                <a:cs typeface="Courier New" panose="02070309020205020404" pitchFamily="49" charset="0"/>
              </a:rPr>
              <a:t>#pragma acc loop</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for(int x=0;x&lt;</a:t>
            </a:r>
            <a:r>
              <a:rPr lang="en-US" b="1" dirty="0" err="1">
                <a:solidFill>
                  <a:schemeClr val="bg1"/>
                </a:solidFill>
                <a:latin typeface="Consolas" panose="020B0609020204030204" pitchFamily="49" charset="0"/>
                <a:cs typeface="Courier New" panose="02070309020205020404" pitchFamily="49" charset="0"/>
              </a:rPr>
              <a:t>WIDTH;x</a:t>
            </a: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image[y*</a:t>
            </a:r>
            <a:r>
              <a:rPr lang="en-US" b="1" dirty="0" err="1">
                <a:solidFill>
                  <a:schemeClr val="bg1"/>
                </a:solidFill>
                <a:latin typeface="Consolas" panose="020B0609020204030204" pitchFamily="49" charset="0"/>
                <a:cs typeface="Courier New" panose="02070309020205020404" pitchFamily="49" charset="0"/>
              </a:rPr>
              <a:t>WIDTH+x</a:t>
            </a:r>
            <a:r>
              <a:rPr lang="en-US" b="1" dirty="0">
                <a:solidFill>
                  <a:schemeClr val="bg1"/>
                </a:solidFill>
                <a:latin typeface="Consolas" panose="020B0609020204030204" pitchFamily="49" charset="0"/>
                <a:cs typeface="Courier New" panose="02070309020205020404" pitchFamily="49" charset="0"/>
              </a:rPr>
              <a:t>]=</a:t>
            </a:r>
            <a:r>
              <a:rPr lang="en-US" b="1" dirty="0">
                <a:solidFill>
                  <a:srgbClr val="FF0000"/>
                </a:solidFill>
                <a:latin typeface="Consolas" panose="020B0609020204030204" pitchFamily="49" charset="0"/>
                <a:cs typeface="Courier New" panose="02070309020205020404" pitchFamily="49" charset="0"/>
              </a:rPr>
              <a:t>mandelbrot(</a:t>
            </a:r>
            <a:r>
              <a:rPr lang="en-US" b="1" dirty="0" err="1">
                <a:solidFill>
                  <a:srgbClr val="FF0000"/>
                </a:solidFill>
                <a:latin typeface="Consolas" panose="020B0609020204030204" pitchFamily="49" charset="0"/>
                <a:cs typeface="Courier New" panose="02070309020205020404" pitchFamily="49" charset="0"/>
              </a:rPr>
              <a:t>x,y</a:t>
            </a:r>
            <a:r>
              <a:rPr lang="en-US" b="1" dirty="0">
                <a:solidFill>
                  <a:srgbClr val="FF0000"/>
                </a:solidFill>
                <a:latin typeface="Consolas" panose="020B0609020204030204" pitchFamily="49" charset="0"/>
                <a:cs typeface="Courier New" panose="02070309020205020404" pitchFamily="49" charset="0"/>
              </a:rPr>
              <a:t>)</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403090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9661-8AAF-45FE-B9CF-E44B6450B24E}"/>
              </a:ext>
            </a:extLst>
          </p:cNvPr>
          <p:cNvSpPr>
            <a:spLocks noGrp="1"/>
          </p:cNvSpPr>
          <p:nvPr>
            <p:ph type="title"/>
          </p:nvPr>
        </p:nvSpPr>
        <p:spPr/>
        <p:txBody>
          <a:bodyPr/>
          <a:lstStyle/>
          <a:p>
            <a:r>
              <a:rPr lang="en-US" dirty="0"/>
              <a:t>Asynchronous Programming</a:t>
            </a:r>
          </a:p>
        </p:txBody>
      </p:sp>
    </p:spTree>
    <p:extLst>
      <p:ext uri="{BB962C8B-B14F-4D97-AF65-F5344CB8AC3E}">
        <p14:creationId xmlns:p14="http://schemas.microsoft.com/office/powerpoint/2010/main" val="95239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48F3-0AF4-4034-BF5D-4BDC8A0603E7}"/>
              </a:ext>
            </a:extLst>
          </p:cNvPr>
          <p:cNvSpPr>
            <a:spLocks noGrp="1"/>
          </p:cNvSpPr>
          <p:nvPr>
            <p:ph type="title"/>
          </p:nvPr>
        </p:nvSpPr>
        <p:spPr/>
        <p:txBody>
          <a:bodyPr/>
          <a:lstStyle/>
          <a:p>
            <a:r>
              <a:rPr lang="en-US" dirty="0"/>
              <a:t>Functions inside compute regions</a:t>
            </a:r>
          </a:p>
        </p:txBody>
      </p:sp>
      <p:pic>
        <p:nvPicPr>
          <p:cNvPr id="3" name="Content Placeholder 3">
            <a:extLst>
              <a:ext uri="{FF2B5EF4-FFF2-40B4-BE49-F238E27FC236}">
                <a16:creationId xmlns:a16="http://schemas.microsoft.com/office/drawing/2014/main" id="{60C98C1F-D025-4333-91B4-11B56A0F8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00" y="1612388"/>
            <a:ext cx="3898586" cy="3898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04E4D54A-D55D-4496-BDA1-09D09BC86A1A}"/>
              </a:ext>
            </a:extLst>
          </p:cNvPr>
          <p:cNvSpPr txBox="1"/>
          <p:nvPr/>
        </p:nvSpPr>
        <p:spPr>
          <a:xfrm>
            <a:off x="344505" y="2122673"/>
            <a:ext cx="6132375" cy="3139321"/>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parallel loop copy(image(</a:t>
            </a:r>
            <a:r>
              <a:rPr lang="en-US" b="1" dirty="0">
                <a:solidFill>
                  <a:schemeClr val="accent2"/>
                </a:solidFill>
                <a:latin typeface="Consolas" panose="020B0609020204030204" pitchFamily="49" charset="0"/>
                <a:cs typeface="Courier New" panose="02070309020205020404" pitchFamily="49" charset="0"/>
                <a:sym typeface="Wingdings" panose="05000000000000000000" pitchFamily="2" charset="2"/>
              </a:rPr>
              <a:t>:,:))</a:t>
            </a:r>
            <a:endParaRPr lang="en-US" b="1" dirty="0">
              <a:solidFill>
                <a:schemeClr val="accent2"/>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y = 1, HEIGHT</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loop</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x = 1, WIDTH</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image(</a:t>
            </a:r>
            <a:r>
              <a:rPr lang="en-US" b="1" dirty="0" err="1">
                <a:solidFill>
                  <a:schemeClr val="bg1"/>
                </a:solidFill>
                <a:latin typeface="Consolas" panose="020B0609020204030204" pitchFamily="49" charset="0"/>
                <a:cs typeface="Courier New" panose="02070309020205020404" pitchFamily="49" charset="0"/>
              </a:rPr>
              <a:t>y,x</a:t>
            </a:r>
            <a:r>
              <a:rPr lang="en-US" b="1" dirty="0">
                <a:solidFill>
                  <a:schemeClr val="bg1"/>
                </a:solidFill>
                <a:latin typeface="Consolas" panose="020B0609020204030204" pitchFamily="49" charset="0"/>
                <a:cs typeface="Courier New" panose="02070309020205020404" pitchFamily="49" charset="0"/>
              </a:rPr>
              <a:t>) = </a:t>
            </a:r>
            <a:r>
              <a:rPr lang="en-US" b="1" dirty="0">
                <a:solidFill>
                  <a:schemeClr val="accent5"/>
                </a:solidFill>
                <a:latin typeface="Consolas" panose="020B0609020204030204" pitchFamily="49" charset="0"/>
                <a:cs typeface="Courier New" panose="02070309020205020404" pitchFamily="49" charset="0"/>
              </a:rPr>
              <a:t>mandelbrot(</a:t>
            </a:r>
            <a:r>
              <a:rPr lang="en-US" b="1" dirty="0" err="1">
                <a:solidFill>
                  <a:schemeClr val="accent5"/>
                </a:solidFill>
                <a:latin typeface="Consolas" panose="020B0609020204030204" pitchFamily="49" charset="0"/>
                <a:cs typeface="Courier New" panose="02070309020205020404" pitchFamily="49" charset="0"/>
              </a:rPr>
              <a:t>x,y</a:t>
            </a:r>
            <a:r>
              <a:rPr lang="en-US" b="1" dirty="0">
                <a:solidFill>
                  <a:schemeClr val="accent5"/>
                </a:solidFill>
                <a:latin typeface="Consolas" panose="020B0609020204030204" pitchFamily="49" charset="0"/>
                <a:cs typeface="Courier New" panose="02070309020205020404" pitchFamily="49" charset="0"/>
              </a:rPr>
              <a:t>)</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endParaRPr lang="en-US" b="1"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409298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48F3-0AF4-4034-BF5D-4BDC8A0603E7}"/>
              </a:ext>
            </a:extLst>
          </p:cNvPr>
          <p:cNvSpPr>
            <a:spLocks noGrp="1"/>
          </p:cNvSpPr>
          <p:nvPr>
            <p:ph type="title"/>
          </p:nvPr>
        </p:nvSpPr>
        <p:spPr/>
        <p:txBody>
          <a:bodyPr/>
          <a:lstStyle/>
          <a:p>
            <a:r>
              <a:rPr lang="en-US" dirty="0"/>
              <a:t>Functions inside compute regions</a:t>
            </a:r>
          </a:p>
        </p:txBody>
      </p:sp>
      <p:sp>
        <p:nvSpPr>
          <p:cNvPr id="6" name="Content Placeholder 2">
            <a:extLst>
              <a:ext uri="{FF2B5EF4-FFF2-40B4-BE49-F238E27FC236}">
                <a16:creationId xmlns:a16="http://schemas.microsoft.com/office/drawing/2014/main" id="{F9FA30BD-6E38-4278-BE3D-90798ED5CC94}"/>
              </a:ext>
            </a:extLst>
          </p:cNvPr>
          <p:cNvSpPr txBox="1">
            <a:spLocks/>
          </p:cNvSpPr>
          <p:nvPr/>
        </p:nvSpPr>
        <p:spPr>
          <a:xfrm>
            <a:off x="6291440" y="1984174"/>
            <a:ext cx="4681360"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We are currently unable to call the Mandelbrot function from within an OpenACC compute region</a:t>
            </a:r>
          </a:p>
          <a:p>
            <a:pPr marL="285750" indent="-285750">
              <a:buFont typeface="Arial" panose="020B0604020202020204" pitchFamily="34" charset="0"/>
              <a:buChar char="•"/>
            </a:pPr>
            <a:r>
              <a:rPr lang="en-US" dirty="0"/>
              <a:t>We will have to provide OpenACC with additional information about the Mandelbrot function in order to run it on our device</a:t>
            </a:r>
          </a:p>
          <a:p>
            <a:pPr marL="285750" indent="-285750">
              <a:buFont typeface="Arial" panose="020B0604020202020204" pitchFamily="34" charset="0"/>
              <a:buChar char="•"/>
            </a:pPr>
            <a:r>
              <a:rPr lang="en-US" dirty="0"/>
              <a:t>To accomplish this, we must use the OpenACC </a:t>
            </a:r>
            <a:r>
              <a:rPr lang="en-US" b="1" dirty="0">
                <a:solidFill>
                  <a:schemeClr val="tx2"/>
                </a:solidFill>
              </a:rPr>
              <a:t>routine</a:t>
            </a:r>
            <a:r>
              <a:rPr lang="en-US" b="1" dirty="0"/>
              <a:t> </a:t>
            </a:r>
            <a:r>
              <a:rPr lang="en-US" dirty="0"/>
              <a:t>directive</a:t>
            </a:r>
          </a:p>
        </p:txBody>
      </p:sp>
      <p:sp>
        <p:nvSpPr>
          <p:cNvPr id="7" name="TextBox 6">
            <a:extLst>
              <a:ext uri="{FF2B5EF4-FFF2-40B4-BE49-F238E27FC236}">
                <a16:creationId xmlns:a16="http://schemas.microsoft.com/office/drawing/2014/main" id="{0889C095-CBDA-469C-AC41-F8BB81992F2E}"/>
              </a:ext>
            </a:extLst>
          </p:cNvPr>
          <p:cNvSpPr txBox="1"/>
          <p:nvPr/>
        </p:nvSpPr>
        <p:spPr>
          <a:xfrm>
            <a:off x="344505" y="1845675"/>
            <a:ext cx="5713395" cy="369331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int main()</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tx2"/>
                </a:solidFill>
                <a:latin typeface="Consolas" panose="020B0609020204030204" pitchFamily="49" charset="0"/>
                <a:cs typeface="Courier New" panose="02070309020205020404" pitchFamily="49" charset="0"/>
              </a:rPr>
              <a:t>#pragma acc parallel loop \</a:t>
            </a:r>
          </a:p>
          <a:p>
            <a:pPr>
              <a:lnSpc>
                <a:spcPct val="100000"/>
              </a:lnSpc>
              <a:spcBef>
                <a:spcPts val="0"/>
              </a:spcBef>
              <a:spcAft>
                <a:spcPts val="0"/>
              </a:spcAft>
            </a:pPr>
            <a:r>
              <a:rPr lang="en-US" b="1" dirty="0">
                <a:solidFill>
                  <a:schemeClr val="tx2"/>
                </a:solidFill>
                <a:latin typeface="Consolas" panose="020B0609020204030204" pitchFamily="49" charset="0"/>
                <a:cs typeface="Courier New" panose="02070309020205020404" pitchFamily="49" charset="0"/>
              </a:rPr>
              <a:t>	copy(image[0:HEIGHT*WIDTH])</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for(int y=0;y&lt;</a:t>
            </a:r>
            <a:r>
              <a:rPr lang="en-US" b="1" dirty="0" err="1">
                <a:solidFill>
                  <a:schemeClr val="bg1"/>
                </a:solidFill>
                <a:latin typeface="Consolas" panose="020B0609020204030204" pitchFamily="49" charset="0"/>
                <a:cs typeface="Courier New" panose="02070309020205020404" pitchFamily="49" charset="0"/>
              </a:rPr>
              <a:t>HEIGHT;y</a:t>
            </a: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tx2"/>
                </a:solidFill>
                <a:latin typeface="Consolas" panose="020B0609020204030204" pitchFamily="49" charset="0"/>
                <a:cs typeface="Courier New" panose="02070309020205020404" pitchFamily="49" charset="0"/>
              </a:rPr>
              <a:t>#pragma acc loop</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for(int x=0;x&lt;</a:t>
            </a:r>
            <a:r>
              <a:rPr lang="en-US" b="1" dirty="0" err="1">
                <a:solidFill>
                  <a:schemeClr val="bg1"/>
                </a:solidFill>
                <a:latin typeface="Consolas" panose="020B0609020204030204" pitchFamily="49" charset="0"/>
                <a:cs typeface="Courier New" panose="02070309020205020404" pitchFamily="49" charset="0"/>
              </a:rPr>
              <a:t>WIDTH;x</a:t>
            </a: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image[y*</a:t>
            </a:r>
            <a:r>
              <a:rPr lang="en-US" b="1" dirty="0" err="1">
                <a:solidFill>
                  <a:schemeClr val="bg1"/>
                </a:solidFill>
                <a:latin typeface="Consolas" panose="020B0609020204030204" pitchFamily="49" charset="0"/>
                <a:cs typeface="Courier New" panose="02070309020205020404" pitchFamily="49" charset="0"/>
              </a:rPr>
              <a:t>WIDTH+x</a:t>
            </a:r>
            <a:r>
              <a:rPr lang="en-US" b="1" dirty="0">
                <a:solidFill>
                  <a:schemeClr val="bg1"/>
                </a:solidFill>
                <a:latin typeface="Consolas" panose="020B0609020204030204" pitchFamily="49" charset="0"/>
                <a:cs typeface="Courier New" panose="02070309020205020404" pitchFamily="49" charset="0"/>
              </a:rPr>
              <a:t>]=</a:t>
            </a:r>
            <a:r>
              <a:rPr lang="en-US" b="1" dirty="0">
                <a:solidFill>
                  <a:srgbClr val="FF0000"/>
                </a:solidFill>
                <a:latin typeface="Consolas" panose="020B0609020204030204" pitchFamily="49" charset="0"/>
                <a:cs typeface="Courier New" panose="02070309020205020404" pitchFamily="49" charset="0"/>
              </a:rPr>
              <a:t>mandelbrot(</a:t>
            </a:r>
            <a:r>
              <a:rPr lang="en-US" b="1" dirty="0" err="1">
                <a:solidFill>
                  <a:srgbClr val="FF0000"/>
                </a:solidFill>
                <a:latin typeface="Consolas" panose="020B0609020204030204" pitchFamily="49" charset="0"/>
                <a:cs typeface="Courier New" panose="02070309020205020404" pitchFamily="49" charset="0"/>
              </a:rPr>
              <a:t>x,y</a:t>
            </a:r>
            <a:r>
              <a:rPr lang="en-US" b="1" dirty="0">
                <a:solidFill>
                  <a:srgbClr val="FF0000"/>
                </a:solidFill>
                <a:latin typeface="Consolas" panose="020B0609020204030204" pitchFamily="49" charset="0"/>
                <a:cs typeface="Courier New" panose="02070309020205020404" pitchFamily="49" charset="0"/>
              </a:rPr>
              <a:t>)</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241867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48F3-0AF4-4034-BF5D-4BDC8A0603E7}"/>
              </a:ext>
            </a:extLst>
          </p:cNvPr>
          <p:cNvSpPr>
            <a:spLocks noGrp="1"/>
          </p:cNvSpPr>
          <p:nvPr>
            <p:ph type="title"/>
          </p:nvPr>
        </p:nvSpPr>
        <p:spPr/>
        <p:txBody>
          <a:bodyPr/>
          <a:lstStyle/>
          <a:p>
            <a:r>
              <a:rPr lang="en-US" dirty="0"/>
              <a:t>Functions inside compute regions</a:t>
            </a:r>
          </a:p>
        </p:txBody>
      </p:sp>
      <p:sp>
        <p:nvSpPr>
          <p:cNvPr id="6" name="Content Placeholder 2">
            <a:extLst>
              <a:ext uri="{FF2B5EF4-FFF2-40B4-BE49-F238E27FC236}">
                <a16:creationId xmlns:a16="http://schemas.microsoft.com/office/drawing/2014/main" id="{F9FA30BD-6E38-4278-BE3D-90798ED5CC94}"/>
              </a:ext>
            </a:extLst>
          </p:cNvPr>
          <p:cNvSpPr txBox="1">
            <a:spLocks/>
          </p:cNvSpPr>
          <p:nvPr/>
        </p:nvSpPr>
        <p:spPr>
          <a:xfrm>
            <a:off x="6291440" y="1984174"/>
            <a:ext cx="4681360"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We are currently unable to call the Mandelbrot function from within an OpenACC compute region</a:t>
            </a:r>
          </a:p>
          <a:p>
            <a:pPr marL="285750" indent="-285750">
              <a:buFont typeface="Arial" panose="020B0604020202020204" pitchFamily="34" charset="0"/>
              <a:buChar char="•"/>
            </a:pPr>
            <a:r>
              <a:rPr lang="en-US" dirty="0"/>
              <a:t>We will have to provide OpenACC with additional information about the Mandelbrot function in order to run it on our device</a:t>
            </a:r>
          </a:p>
          <a:p>
            <a:pPr marL="285750" indent="-285750">
              <a:buFont typeface="Arial" panose="020B0604020202020204" pitchFamily="34" charset="0"/>
              <a:buChar char="•"/>
            </a:pPr>
            <a:r>
              <a:rPr lang="en-US" dirty="0"/>
              <a:t>To accomplish this, we must use the OpenACC </a:t>
            </a:r>
            <a:r>
              <a:rPr lang="en-US" b="1" dirty="0">
                <a:solidFill>
                  <a:schemeClr val="tx2"/>
                </a:solidFill>
              </a:rPr>
              <a:t>routine</a:t>
            </a:r>
            <a:r>
              <a:rPr lang="en-US" b="1" dirty="0"/>
              <a:t> </a:t>
            </a:r>
            <a:r>
              <a:rPr lang="en-US" dirty="0"/>
              <a:t>directive</a:t>
            </a:r>
          </a:p>
        </p:txBody>
      </p:sp>
      <p:sp>
        <p:nvSpPr>
          <p:cNvPr id="5" name="TextBox 4">
            <a:extLst>
              <a:ext uri="{FF2B5EF4-FFF2-40B4-BE49-F238E27FC236}">
                <a16:creationId xmlns:a16="http://schemas.microsoft.com/office/drawing/2014/main" id="{4E1AF715-6140-4A11-96D0-72CA00646639}"/>
              </a:ext>
            </a:extLst>
          </p:cNvPr>
          <p:cNvSpPr txBox="1"/>
          <p:nvPr/>
        </p:nvSpPr>
        <p:spPr>
          <a:xfrm>
            <a:off x="344505" y="2122673"/>
            <a:ext cx="6132375" cy="3139321"/>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parallel loop copy(image(</a:t>
            </a:r>
            <a:r>
              <a:rPr lang="en-US" b="1" dirty="0">
                <a:solidFill>
                  <a:schemeClr val="accent2"/>
                </a:solidFill>
                <a:latin typeface="Consolas" panose="020B0609020204030204" pitchFamily="49" charset="0"/>
                <a:cs typeface="Courier New" panose="02070309020205020404" pitchFamily="49" charset="0"/>
                <a:sym typeface="Wingdings" panose="05000000000000000000" pitchFamily="2" charset="2"/>
              </a:rPr>
              <a:t>:,:))</a:t>
            </a:r>
            <a:endParaRPr lang="en-US" b="1" dirty="0">
              <a:solidFill>
                <a:schemeClr val="accent2"/>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y = 1, HEIGHT</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loop</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x = 1, WIDTH</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image(</a:t>
            </a:r>
            <a:r>
              <a:rPr lang="en-US" b="1" dirty="0" err="1">
                <a:solidFill>
                  <a:schemeClr val="bg1"/>
                </a:solidFill>
                <a:latin typeface="Consolas" panose="020B0609020204030204" pitchFamily="49" charset="0"/>
                <a:cs typeface="Courier New" panose="02070309020205020404" pitchFamily="49" charset="0"/>
              </a:rPr>
              <a:t>y,x</a:t>
            </a:r>
            <a:r>
              <a:rPr lang="en-US" b="1" dirty="0">
                <a:solidFill>
                  <a:schemeClr val="bg1"/>
                </a:solidFill>
                <a:latin typeface="Consolas" panose="020B0609020204030204" pitchFamily="49" charset="0"/>
                <a:cs typeface="Courier New" panose="02070309020205020404" pitchFamily="49" charset="0"/>
              </a:rPr>
              <a:t>) = </a:t>
            </a:r>
            <a:r>
              <a:rPr lang="en-US" b="1" dirty="0">
                <a:solidFill>
                  <a:srgbClr val="FF0000"/>
                </a:solidFill>
                <a:latin typeface="Consolas" panose="020B0609020204030204" pitchFamily="49" charset="0"/>
                <a:cs typeface="Courier New" panose="02070309020205020404" pitchFamily="49" charset="0"/>
              </a:rPr>
              <a:t>mandelbrot(</a:t>
            </a:r>
            <a:r>
              <a:rPr lang="en-US" b="1" dirty="0" err="1">
                <a:solidFill>
                  <a:srgbClr val="FF0000"/>
                </a:solidFill>
                <a:latin typeface="Consolas" panose="020B0609020204030204" pitchFamily="49" charset="0"/>
                <a:cs typeface="Courier New" panose="02070309020205020404" pitchFamily="49" charset="0"/>
              </a:rPr>
              <a:t>x,y</a:t>
            </a:r>
            <a:r>
              <a:rPr lang="en-US" b="1" dirty="0">
                <a:solidFill>
                  <a:srgbClr val="FF0000"/>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endParaRPr lang="en-US" b="1"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01786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p>
            <a:r>
              <a:rPr lang="en-US" dirty="0">
                <a:cs typeface="Courier New" panose="02070309020205020404" pitchFamily="49" charset="0"/>
              </a:rPr>
              <a:t>Routine</a:t>
            </a:r>
            <a:r>
              <a:rPr lang="en-US" dirty="0"/>
              <a:t> Directive</a:t>
            </a:r>
          </a:p>
        </p:txBody>
      </p:sp>
      <p:sp>
        <p:nvSpPr>
          <p:cNvPr id="3" name="Content Placeholder 2"/>
          <p:cNvSpPr>
            <a:spLocks noGrp="1"/>
          </p:cNvSpPr>
          <p:nvPr>
            <p:ph idx="1"/>
          </p:nvPr>
        </p:nvSpPr>
        <p:spPr>
          <a:xfrm>
            <a:off x="516750" y="1340529"/>
            <a:ext cx="9948672" cy="4481432"/>
          </a:xfrm>
        </p:spPr>
        <p:txBody>
          <a:bodyPr/>
          <a:lstStyle/>
          <a:p>
            <a:pPr marL="0" indent="0">
              <a:buNone/>
            </a:pPr>
            <a:r>
              <a:rPr lang="en-US" sz="2200" dirty="0"/>
              <a:t>Specifies that the compiler should generate a device copy of the function/subroutine and what type of parallelism the routine contains.</a:t>
            </a:r>
          </a:p>
          <a:p>
            <a:pPr marL="0" indent="0">
              <a:buNone/>
            </a:pPr>
            <a:r>
              <a:rPr lang="en-US" sz="2200" dirty="0"/>
              <a:t>Clauses:</a:t>
            </a:r>
          </a:p>
          <a:p>
            <a:pPr marL="0" indent="0">
              <a:lnSpc>
                <a:spcPct val="100000"/>
              </a:lnSpc>
              <a:spcBef>
                <a:spcPts val="0"/>
              </a:spcBef>
              <a:spcAft>
                <a:spcPts val="0"/>
              </a:spcAft>
              <a:buNone/>
            </a:pPr>
            <a:r>
              <a:rPr lang="en-US" sz="2200" b="1" dirty="0">
                <a:solidFill>
                  <a:schemeClr val="tx2"/>
                </a:solidFill>
                <a:latin typeface="Consolas" panose="020B0609020204030204" pitchFamily="49" charset="0"/>
                <a:cs typeface="Courier New" panose="02070309020205020404" pitchFamily="49" charset="0"/>
              </a:rPr>
              <a:t>gang</a:t>
            </a:r>
            <a:r>
              <a:rPr lang="en-US" sz="2200" b="1" dirty="0">
                <a:latin typeface="Consolas" panose="020B0609020204030204" pitchFamily="49" charset="0"/>
                <a:cs typeface="Courier New" panose="02070309020205020404" pitchFamily="49" charset="0"/>
              </a:rPr>
              <a:t>/</a:t>
            </a:r>
            <a:r>
              <a:rPr lang="en-US" sz="2200" b="1" dirty="0">
                <a:solidFill>
                  <a:schemeClr val="tx2"/>
                </a:solidFill>
                <a:latin typeface="Consolas" panose="020B0609020204030204" pitchFamily="49" charset="0"/>
                <a:cs typeface="Courier New" panose="02070309020205020404" pitchFamily="49" charset="0"/>
              </a:rPr>
              <a:t>worker</a:t>
            </a:r>
            <a:r>
              <a:rPr lang="en-US" sz="2200" b="1" dirty="0">
                <a:latin typeface="Consolas" panose="020B0609020204030204" pitchFamily="49" charset="0"/>
                <a:cs typeface="Courier New" panose="02070309020205020404" pitchFamily="49" charset="0"/>
              </a:rPr>
              <a:t>/</a:t>
            </a:r>
            <a:r>
              <a:rPr lang="en-US" sz="2200" b="1" dirty="0">
                <a:solidFill>
                  <a:schemeClr val="tx2"/>
                </a:solidFill>
                <a:latin typeface="Consolas" panose="020B0609020204030204" pitchFamily="49" charset="0"/>
                <a:cs typeface="Courier New" panose="02070309020205020404" pitchFamily="49" charset="0"/>
              </a:rPr>
              <a:t>vector</a:t>
            </a:r>
            <a:r>
              <a:rPr lang="en-US" sz="2200" b="1" dirty="0">
                <a:latin typeface="Consolas" panose="020B0609020204030204" pitchFamily="49" charset="0"/>
                <a:cs typeface="Courier New" panose="02070309020205020404" pitchFamily="49" charset="0"/>
              </a:rPr>
              <a:t>/</a:t>
            </a:r>
            <a:r>
              <a:rPr lang="en-US" sz="2200" b="1" dirty="0" err="1">
                <a:solidFill>
                  <a:schemeClr val="tx2"/>
                </a:solidFill>
                <a:latin typeface="Consolas" panose="020B0609020204030204" pitchFamily="49" charset="0"/>
                <a:cs typeface="Courier New" panose="02070309020205020404" pitchFamily="49" charset="0"/>
              </a:rPr>
              <a:t>seq</a:t>
            </a:r>
            <a:endParaRPr lang="en-US" sz="2200" b="1" dirty="0">
              <a:solidFill>
                <a:schemeClr val="tx2"/>
              </a:solidFill>
              <a:latin typeface="Consolas" panose="020B0609020204030204" pitchFamily="49" charset="0"/>
              <a:cs typeface="Courier New" panose="02070309020205020404" pitchFamily="49" charset="0"/>
            </a:endParaRPr>
          </a:p>
          <a:p>
            <a:pPr marL="0" lvl="1" indent="0">
              <a:lnSpc>
                <a:spcPct val="100000"/>
              </a:lnSpc>
              <a:spcBef>
                <a:spcPts val="0"/>
              </a:spcBef>
              <a:spcAft>
                <a:spcPts val="0"/>
              </a:spcAft>
              <a:buNone/>
            </a:pPr>
            <a:r>
              <a:rPr lang="en-US" sz="2200" dirty="0">
                <a:cs typeface="Courier New" panose="02070309020205020404" pitchFamily="49" charset="0"/>
              </a:rPr>
              <a:t>Specifies the level of parallelism contained in the routine.</a:t>
            </a:r>
          </a:p>
          <a:p>
            <a:pPr marL="0" indent="0">
              <a:lnSpc>
                <a:spcPct val="100000"/>
              </a:lnSpc>
              <a:spcBef>
                <a:spcPts val="0"/>
              </a:spcBef>
              <a:spcAft>
                <a:spcPts val="0"/>
              </a:spcAft>
              <a:buNone/>
            </a:pPr>
            <a:r>
              <a:rPr lang="en-US" sz="2200" b="1" dirty="0">
                <a:solidFill>
                  <a:schemeClr val="tx2"/>
                </a:solidFill>
                <a:latin typeface="Consolas" panose="020B0609020204030204" pitchFamily="49" charset="0"/>
                <a:cs typeface="Courier New" panose="02070309020205020404" pitchFamily="49" charset="0"/>
              </a:rPr>
              <a:t>bind</a:t>
            </a:r>
          </a:p>
          <a:p>
            <a:pPr marL="0" lvl="1" indent="0">
              <a:lnSpc>
                <a:spcPct val="100000"/>
              </a:lnSpc>
              <a:spcBef>
                <a:spcPts val="0"/>
              </a:spcBef>
              <a:spcAft>
                <a:spcPts val="0"/>
              </a:spcAft>
              <a:buNone/>
            </a:pPr>
            <a:r>
              <a:rPr lang="en-US" sz="2200" dirty="0"/>
              <a:t>Specifies an optional name for the routine, also supplied at call-site</a:t>
            </a:r>
          </a:p>
          <a:p>
            <a:pPr marL="0" indent="0">
              <a:lnSpc>
                <a:spcPct val="100000"/>
              </a:lnSpc>
              <a:spcBef>
                <a:spcPts val="0"/>
              </a:spcBef>
              <a:spcAft>
                <a:spcPts val="0"/>
              </a:spcAft>
              <a:buNone/>
            </a:pPr>
            <a:r>
              <a:rPr lang="en-US" sz="2200" b="1" dirty="0" err="1">
                <a:solidFill>
                  <a:schemeClr val="tx2"/>
                </a:solidFill>
                <a:latin typeface="Consolas" panose="020B0609020204030204" pitchFamily="49" charset="0"/>
                <a:cs typeface="Courier New" panose="02070309020205020404" pitchFamily="49" charset="0"/>
              </a:rPr>
              <a:t>no_host</a:t>
            </a:r>
            <a:endParaRPr lang="en-US" sz="2200" b="1" dirty="0">
              <a:solidFill>
                <a:schemeClr val="tx2"/>
              </a:solidFill>
              <a:latin typeface="Consolas" panose="020B0609020204030204" pitchFamily="49" charset="0"/>
              <a:cs typeface="Courier New" panose="02070309020205020404" pitchFamily="49" charset="0"/>
            </a:endParaRPr>
          </a:p>
          <a:p>
            <a:pPr marL="0" lvl="1" indent="0">
              <a:lnSpc>
                <a:spcPct val="100000"/>
              </a:lnSpc>
              <a:spcBef>
                <a:spcPts val="0"/>
              </a:spcBef>
              <a:spcAft>
                <a:spcPts val="0"/>
              </a:spcAft>
              <a:buNone/>
            </a:pPr>
            <a:r>
              <a:rPr lang="en-US" sz="2200" dirty="0"/>
              <a:t>The routine will only be used on the device</a:t>
            </a:r>
          </a:p>
          <a:p>
            <a:pPr marL="0" indent="0">
              <a:lnSpc>
                <a:spcPct val="100000"/>
              </a:lnSpc>
              <a:spcBef>
                <a:spcPts val="0"/>
              </a:spcBef>
              <a:spcAft>
                <a:spcPts val="0"/>
              </a:spcAft>
              <a:buNone/>
            </a:pPr>
            <a:r>
              <a:rPr lang="en-US" sz="2200" b="1" dirty="0" err="1">
                <a:solidFill>
                  <a:schemeClr val="tx2"/>
                </a:solidFill>
                <a:latin typeface="Consolas" panose="020B0609020204030204" pitchFamily="49" charset="0"/>
                <a:cs typeface="Courier New" panose="02070309020205020404" pitchFamily="49" charset="0"/>
              </a:rPr>
              <a:t>device_type</a:t>
            </a:r>
            <a:endParaRPr lang="en-US" sz="2200" b="1" dirty="0">
              <a:solidFill>
                <a:schemeClr val="tx2"/>
              </a:solidFill>
              <a:latin typeface="Consolas" panose="020B0609020204030204" pitchFamily="49" charset="0"/>
              <a:cs typeface="Courier New" panose="02070309020205020404" pitchFamily="49" charset="0"/>
            </a:endParaRPr>
          </a:p>
          <a:p>
            <a:pPr marL="0" lvl="1" indent="0">
              <a:lnSpc>
                <a:spcPct val="100000"/>
              </a:lnSpc>
              <a:spcBef>
                <a:spcPts val="0"/>
              </a:spcBef>
              <a:spcAft>
                <a:spcPts val="0"/>
              </a:spcAft>
              <a:buNone/>
            </a:pPr>
            <a:r>
              <a:rPr lang="en-US" sz="2200" dirty="0"/>
              <a:t>Specialize this routine for a particular device type</a:t>
            </a:r>
          </a:p>
        </p:txBody>
      </p:sp>
    </p:spTree>
    <p:extLst>
      <p:ext uri="{BB962C8B-B14F-4D97-AF65-F5344CB8AC3E}">
        <p14:creationId xmlns:p14="http://schemas.microsoft.com/office/powerpoint/2010/main" val="578441753"/>
      </p:ext>
    </p:extLst>
  </p:cSld>
  <p:clrMapOvr>
    <a:masterClrMapping/>
  </p:clrMapOvr>
  <mc:AlternateContent xmlns:mc="http://schemas.openxmlformats.org/markup-compatibility/2006" xmlns:p14="http://schemas.microsoft.com/office/powerpoint/2010/main">
    <mc:Choice Requires="p14">
      <p:transition spd="med" p14:dur="700" advTm="41759">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48F3-0AF4-4034-BF5D-4BDC8A0603E7}"/>
              </a:ext>
            </a:extLst>
          </p:cNvPr>
          <p:cNvSpPr>
            <a:spLocks noGrp="1"/>
          </p:cNvSpPr>
          <p:nvPr>
            <p:ph type="title"/>
          </p:nvPr>
        </p:nvSpPr>
        <p:spPr/>
        <p:txBody>
          <a:bodyPr/>
          <a:lstStyle/>
          <a:p>
            <a:r>
              <a:rPr lang="en-US" dirty="0"/>
              <a:t>Adding routine to mandelbrot</a:t>
            </a:r>
          </a:p>
        </p:txBody>
      </p:sp>
      <p:sp>
        <p:nvSpPr>
          <p:cNvPr id="4" name="TextBox 3">
            <a:extLst>
              <a:ext uri="{FF2B5EF4-FFF2-40B4-BE49-F238E27FC236}">
                <a16:creationId xmlns:a16="http://schemas.microsoft.com/office/drawing/2014/main" id="{04E4D54A-D55D-4496-BDA1-09D09BC86A1A}"/>
              </a:ext>
            </a:extLst>
          </p:cNvPr>
          <p:cNvSpPr txBox="1"/>
          <p:nvPr/>
        </p:nvSpPr>
        <p:spPr>
          <a:xfrm>
            <a:off x="344505" y="1984171"/>
            <a:ext cx="6132375" cy="341632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Calculate value for a pixel</a:t>
            </a:r>
          </a:p>
          <a:p>
            <a:pPr>
              <a:lnSpc>
                <a:spcPct val="100000"/>
              </a:lnSpc>
              <a:spcBef>
                <a:spcPts val="0"/>
              </a:spcBef>
              <a:spcAft>
                <a:spcPts val="0"/>
              </a:spcAft>
            </a:pPr>
            <a:r>
              <a:rPr lang="en-US" b="1" dirty="0">
                <a:solidFill>
                  <a:srgbClr val="FF0000"/>
                </a:solidFill>
                <a:latin typeface="Consolas" panose="020B0609020204030204" pitchFamily="49" charset="0"/>
                <a:cs typeface="Courier New" panose="02070309020205020404" pitchFamily="49" charset="0"/>
              </a:rPr>
              <a:t>#pragma acc routine </a:t>
            </a:r>
            <a:r>
              <a:rPr lang="en-US" b="1" dirty="0" err="1">
                <a:solidFill>
                  <a:srgbClr val="FF0000"/>
                </a:solidFill>
                <a:latin typeface="Consolas" panose="020B0609020204030204" pitchFamily="49" charset="0"/>
                <a:cs typeface="Courier New" panose="02070309020205020404" pitchFamily="49" charset="0"/>
              </a:rPr>
              <a:t>seq</a:t>
            </a:r>
            <a:endParaRPr lang="en-US" b="1" dirty="0">
              <a:solidFill>
                <a:srgbClr val="FF0000"/>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unsigned char mandelbrot(int </a:t>
            </a:r>
            <a:r>
              <a:rPr lang="en-US" b="1" dirty="0" err="1">
                <a:solidFill>
                  <a:schemeClr val="bg1"/>
                </a:solidFill>
                <a:latin typeface="Consolas" panose="020B0609020204030204" pitchFamily="49" charset="0"/>
                <a:cs typeface="Courier New" panose="02070309020205020404" pitchFamily="49" charset="0"/>
              </a:rPr>
              <a:t>Px</a:t>
            </a:r>
            <a:r>
              <a:rPr lang="en-US" b="1" dirty="0">
                <a:solidFill>
                  <a:schemeClr val="bg1"/>
                </a:solidFill>
                <a:latin typeface="Consolas" panose="020B0609020204030204" pitchFamily="49" charset="0"/>
                <a:cs typeface="Courier New" panose="02070309020205020404" pitchFamily="49" charset="0"/>
              </a:rPr>
              <a:t>, int </a:t>
            </a:r>
            <a:r>
              <a:rPr lang="en-US" b="1" dirty="0" err="1">
                <a:solidFill>
                  <a:schemeClr val="bg1"/>
                </a:solidFill>
                <a:latin typeface="Consolas" panose="020B0609020204030204" pitchFamily="49" charset="0"/>
                <a:cs typeface="Courier New" panose="02070309020205020404" pitchFamily="49" charset="0"/>
              </a:rPr>
              <a:t>Py</a:t>
            </a: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double x0=</a:t>
            </a:r>
            <a:r>
              <a:rPr lang="en-US" b="1" dirty="0" err="1">
                <a:solidFill>
                  <a:schemeClr val="bg1"/>
                </a:solidFill>
                <a:latin typeface="Consolas" panose="020B0609020204030204" pitchFamily="49" charset="0"/>
                <a:cs typeface="Courier New" panose="02070309020205020404" pitchFamily="49" charset="0"/>
              </a:rPr>
              <a:t>xmin+Px</a:t>
            </a:r>
            <a:r>
              <a:rPr lang="en-US" b="1" dirty="0">
                <a:solidFill>
                  <a:schemeClr val="bg1"/>
                </a:solidFill>
                <a:latin typeface="Consolas" panose="020B0609020204030204" pitchFamily="49" charset="0"/>
                <a:cs typeface="Courier New" panose="02070309020205020404" pitchFamily="49" charset="0"/>
              </a:rPr>
              <a:t>*dx;   double y0=</a:t>
            </a:r>
            <a:r>
              <a:rPr lang="en-US" b="1" dirty="0" err="1">
                <a:solidFill>
                  <a:schemeClr val="bg1"/>
                </a:solidFill>
                <a:latin typeface="Consolas" panose="020B0609020204030204" pitchFamily="49" charset="0"/>
                <a:cs typeface="Courier New" panose="02070309020205020404" pitchFamily="49" charset="0"/>
              </a:rPr>
              <a:t>ymin+Py</a:t>
            </a:r>
            <a:r>
              <a:rPr lang="en-US" b="1" dirty="0">
                <a:solidFill>
                  <a:schemeClr val="bg1"/>
                </a:solidFill>
                <a:latin typeface="Consolas" panose="020B0609020204030204" pitchFamily="49" charset="0"/>
                <a:cs typeface="Courier New" panose="02070309020205020404" pitchFamily="49" charset="0"/>
              </a:rPr>
              <a:t>*</a:t>
            </a:r>
            <a:r>
              <a:rPr lang="en-US" b="1" dirty="0" err="1">
                <a:solidFill>
                  <a:schemeClr val="bg1"/>
                </a:solidFill>
                <a:latin typeface="Consolas" panose="020B0609020204030204" pitchFamily="49" charset="0"/>
                <a:cs typeface="Courier New" panose="02070309020205020404" pitchFamily="49" charset="0"/>
              </a:rPr>
              <a:t>dy</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double x=0.0;   double y=0.0;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for(int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=0;x*</a:t>
            </a:r>
            <a:r>
              <a:rPr lang="en-US" b="1" dirty="0" err="1">
                <a:solidFill>
                  <a:schemeClr val="bg1"/>
                </a:solidFill>
                <a:latin typeface="Consolas" panose="020B0609020204030204" pitchFamily="49" charset="0"/>
                <a:cs typeface="Courier New" panose="02070309020205020404" pitchFamily="49" charset="0"/>
              </a:rPr>
              <a:t>x+y</a:t>
            </a:r>
            <a:r>
              <a:rPr lang="en-US" b="1" dirty="0">
                <a:solidFill>
                  <a:schemeClr val="bg1"/>
                </a:solidFill>
                <a:latin typeface="Consolas" panose="020B0609020204030204" pitchFamily="49" charset="0"/>
                <a:cs typeface="Courier New" panose="02070309020205020404" pitchFamily="49" charset="0"/>
              </a:rPr>
              <a:t>*y&lt;4.0 &amp;&amp;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&lt;</a:t>
            </a:r>
            <a:r>
              <a:rPr lang="en-US" b="1" dirty="0" err="1">
                <a:solidFill>
                  <a:schemeClr val="bg1"/>
                </a:solidFill>
                <a:latin typeface="Consolas" panose="020B0609020204030204" pitchFamily="49" charset="0"/>
                <a:cs typeface="Courier New" panose="02070309020205020404" pitchFamily="49" charset="0"/>
              </a:rPr>
              <a:t>MAX_ITERS;i</a:t>
            </a: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double </a:t>
            </a:r>
            <a:r>
              <a:rPr lang="en-US" b="1" dirty="0" err="1">
                <a:solidFill>
                  <a:schemeClr val="bg1"/>
                </a:solidFill>
                <a:latin typeface="Consolas" panose="020B0609020204030204" pitchFamily="49" charset="0"/>
                <a:cs typeface="Courier New" panose="02070309020205020404" pitchFamily="49" charset="0"/>
              </a:rPr>
              <a:t>xtemp</a:t>
            </a:r>
            <a:r>
              <a:rPr lang="en-US" b="1" dirty="0">
                <a:solidFill>
                  <a:schemeClr val="bg1"/>
                </a:solidFill>
                <a:latin typeface="Consolas" panose="020B0609020204030204" pitchFamily="49" charset="0"/>
                <a:cs typeface="Courier New" panose="02070309020205020404" pitchFamily="49" charset="0"/>
              </a:rPr>
              <a:t>=x*x-y*y+x0;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y=2*x*y+y0;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x=</a:t>
            </a:r>
            <a:r>
              <a:rPr lang="en-US" b="1" dirty="0" err="1">
                <a:solidFill>
                  <a:schemeClr val="bg1"/>
                </a:solidFill>
                <a:latin typeface="Consolas" panose="020B0609020204030204" pitchFamily="49" charset="0"/>
                <a:cs typeface="Courier New" panose="02070309020205020404" pitchFamily="49" charset="0"/>
              </a:rPr>
              <a:t>xtemp</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return (double)MAX_COLOR*</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/MAX_ITERS;</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a:t>
            </a:r>
          </a:p>
        </p:txBody>
      </p:sp>
      <p:sp>
        <p:nvSpPr>
          <p:cNvPr id="5" name="Content Placeholder 2">
            <a:extLst>
              <a:ext uri="{FF2B5EF4-FFF2-40B4-BE49-F238E27FC236}">
                <a16:creationId xmlns:a16="http://schemas.microsoft.com/office/drawing/2014/main" id="{545A6276-6FA6-463A-BD8B-A701B27B068E}"/>
              </a:ext>
            </a:extLst>
          </p:cNvPr>
          <p:cNvSpPr txBox="1">
            <a:spLocks/>
          </p:cNvSpPr>
          <p:nvPr/>
        </p:nvSpPr>
        <p:spPr>
          <a:xfrm>
            <a:off x="6659740" y="1984171"/>
            <a:ext cx="4161455"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Now when the program is compiled, an additional </a:t>
            </a:r>
            <a:r>
              <a:rPr lang="en-US" i="1" dirty="0">
                <a:solidFill>
                  <a:schemeClr val="tx2"/>
                </a:solidFill>
              </a:rPr>
              <a:t>device</a:t>
            </a:r>
            <a:r>
              <a:rPr lang="en-US" dirty="0"/>
              <a:t> version of the mandelbrot function will be generated</a:t>
            </a:r>
          </a:p>
          <a:p>
            <a:pPr marL="285750" indent="-285750">
              <a:buFont typeface="Arial" panose="020B0604020202020204" pitchFamily="34" charset="0"/>
              <a:buChar char="•"/>
            </a:pPr>
            <a:r>
              <a:rPr lang="en-US" dirty="0"/>
              <a:t>When we call mandelbrot from within our parallel loop now, it will use the device version instead</a:t>
            </a:r>
          </a:p>
        </p:txBody>
      </p:sp>
    </p:spTree>
    <p:extLst>
      <p:ext uri="{BB962C8B-B14F-4D97-AF65-F5344CB8AC3E}">
        <p14:creationId xmlns:p14="http://schemas.microsoft.com/office/powerpoint/2010/main" val="175162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48F3-0AF4-4034-BF5D-4BDC8A0603E7}"/>
              </a:ext>
            </a:extLst>
          </p:cNvPr>
          <p:cNvSpPr>
            <a:spLocks noGrp="1"/>
          </p:cNvSpPr>
          <p:nvPr>
            <p:ph type="title"/>
          </p:nvPr>
        </p:nvSpPr>
        <p:spPr/>
        <p:txBody>
          <a:bodyPr/>
          <a:lstStyle/>
          <a:p>
            <a:r>
              <a:rPr lang="en-US" dirty="0"/>
              <a:t>Adding routine to mandelbrot</a:t>
            </a:r>
          </a:p>
        </p:txBody>
      </p:sp>
      <p:sp>
        <p:nvSpPr>
          <p:cNvPr id="5" name="Content Placeholder 2">
            <a:extLst>
              <a:ext uri="{FF2B5EF4-FFF2-40B4-BE49-F238E27FC236}">
                <a16:creationId xmlns:a16="http://schemas.microsoft.com/office/drawing/2014/main" id="{545A6276-6FA6-463A-BD8B-A701B27B068E}"/>
              </a:ext>
            </a:extLst>
          </p:cNvPr>
          <p:cNvSpPr txBox="1">
            <a:spLocks/>
          </p:cNvSpPr>
          <p:nvPr/>
        </p:nvSpPr>
        <p:spPr>
          <a:xfrm>
            <a:off x="6659740" y="1984171"/>
            <a:ext cx="4161455"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Now when the program is compiled, an additional </a:t>
            </a:r>
            <a:r>
              <a:rPr lang="en-US" i="1" dirty="0">
                <a:solidFill>
                  <a:schemeClr val="tx2"/>
                </a:solidFill>
              </a:rPr>
              <a:t>device</a:t>
            </a:r>
            <a:r>
              <a:rPr lang="en-US" dirty="0"/>
              <a:t> version of the mandelbrot function will be generated</a:t>
            </a:r>
          </a:p>
          <a:p>
            <a:pPr marL="285750" indent="-285750">
              <a:buFont typeface="Arial" panose="020B0604020202020204" pitchFamily="34" charset="0"/>
              <a:buChar char="•"/>
            </a:pPr>
            <a:r>
              <a:rPr lang="en-US" dirty="0"/>
              <a:t>When we call mandelbrot from within our parallel loop now, it will use the device version instead</a:t>
            </a:r>
          </a:p>
        </p:txBody>
      </p:sp>
      <p:sp>
        <p:nvSpPr>
          <p:cNvPr id="6" name="TextBox 5">
            <a:extLst>
              <a:ext uri="{FF2B5EF4-FFF2-40B4-BE49-F238E27FC236}">
                <a16:creationId xmlns:a16="http://schemas.microsoft.com/office/drawing/2014/main" id="{B82C5179-7D56-40DF-96FE-1EA5E1566737}"/>
              </a:ext>
            </a:extLst>
          </p:cNvPr>
          <p:cNvSpPr txBox="1"/>
          <p:nvPr/>
        </p:nvSpPr>
        <p:spPr>
          <a:xfrm>
            <a:off x="344505" y="1206789"/>
            <a:ext cx="6132375" cy="4524315"/>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Calculate value for a pixel</a:t>
            </a:r>
          </a:p>
          <a:p>
            <a:pPr>
              <a:lnSpc>
                <a:spcPct val="100000"/>
              </a:lnSpc>
              <a:spcBef>
                <a:spcPts val="0"/>
              </a:spcBef>
              <a:spcAft>
                <a:spcPts val="0"/>
              </a:spcAft>
            </a:pPr>
            <a:r>
              <a:rPr lang="en-US" b="1" dirty="0">
                <a:solidFill>
                  <a:srgbClr val="FF0000"/>
                </a:solidFill>
                <a:latin typeface="Consolas" panose="020B0609020204030204" pitchFamily="49" charset="0"/>
                <a:cs typeface="Courier New" panose="02070309020205020404" pitchFamily="49" charset="0"/>
              </a:rPr>
              <a:t>!$acc routine </a:t>
            </a:r>
            <a:r>
              <a:rPr lang="en-US" b="1" dirty="0" err="1">
                <a:solidFill>
                  <a:srgbClr val="FF0000"/>
                </a:solidFill>
                <a:latin typeface="Consolas" panose="020B0609020204030204" pitchFamily="49" charset="0"/>
                <a:cs typeface="Courier New" panose="02070309020205020404" pitchFamily="49" charset="0"/>
              </a:rPr>
              <a:t>seq</a:t>
            </a:r>
            <a:endParaRPr lang="en-US" b="1" dirty="0">
              <a:solidFill>
                <a:srgbClr val="FF0000"/>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function mandelbrot(</a:t>
            </a:r>
            <a:r>
              <a:rPr lang="en-US" b="1" dirty="0" err="1">
                <a:solidFill>
                  <a:schemeClr val="bg1"/>
                </a:solidFill>
                <a:latin typeface="Consolas" panose="020B0609020204030204" pitchFamily="49" charset="0"/>
                <a:cs typeface="Courier New" panose="02070309020205020404" pitchFamily="49" charset="0"/>
              </a:rPr>
              <a:t>Px</a:t>
            </a:r>
            <a:r>
              <a:rPr lang="en-US" b="1"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Py</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integer, intent(in) :: </a:t>
            </a:r>
            <a:r>
              <a:rPr lang="en-US" b="1" dirty="0" err="1">
                <a:solidFill>
                  <a:schemeClr val="bg1"/>
                </a:solidFill>
                <a:latin typeface="Consolas" panose="020B0609020204030204" pitchFamily="49" charset="0"/>
                <a:cs typeface="Courier New" panose="02070309020205020404" pitchFamily="49" charset="0"/>
              </a:rPr>
              <a:t>Px</a:t>
            </a:r>
            <a:r>
              <a:rPr lang="en-US" b="1"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Py</a:t>
            </a: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integer             :: </a:t>
            </a:r>
            <a:r>
              <a:rPr lang="en-US" b="1" dirty="0" err="1">
                <a:solidFill>
                  <a:schemeClr val="bg1"/>
                </a:solidFill>
                <a:latin typeface="Consolas" panose="020B0609020204030204" pitchFamily="49" charset="0"/>
                <a:cs typeface="Courier New" panose="02070309020205020404" pitchFamily="49" charset="0"/>
              </a:rPr>
              <a:t>i</a:t>
            </a: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real*8              :: x, y, x0, y0, </a:t>
            </a:r>
            <a:r>
              <a:rPr lang="en-US" b="1" dirty="0" err="1">
                <a:solidFill>
                  <a:schemeClr val="bg1"/>
                </a:solidFill>
                <a:latin typeface="Consolas" panose="020B0609020204030204" pitchFamily="49" charset="0"/>
                <a:cs typeface="Courier New" panose="02070309020205020404" pitchFamily="49" charset="0"/>
              </a:rPr>
              <a:t>xtemp</a:t>
            </a: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x0 = </a:t>
            </a:r>
            <a:r>
              <a:rPr lang="en-US" b="1" dirty="0" err="1">
                <a:solidFill>
                  <a:schemeClr val="bg1"/>
                </a:solidFill>
                <a:latin typeface="Consolas" panose="020B0609020204030204" pitchFamily="49" charset="0"/>
                <a:cs typeface="Courier New" panose="02070309020205020404" pitchFamily="49" charset="0"/>
              </a:rPr>
              <a:t>xmin+Px</a:t>
            </a:r>
            <a:r>
              <a:rPr lang="en-US" b="1" dirty="0">
                <a:solidFill>
                  <a:schemeClr val="bg1"/>
                </a:solidFill>
                <a:latin typeface="Consolas" panose="020B0609020204030204" pitchFamily="49" charset="0"/>
                <a:cs typeface="Courier New" panose="02070309020205020404" pitchFamily="49" charset="0"/>
              </a:rPr>
              <a:t>*dx; y0 = </a:t>
            </a:r>
            <a:r>
              <a:rPr lang="en-US" b="1" dirty="0" err="1">
                <a:solidFill>
                  <a:schemeClr val="bg1"/>
                </a:solidFill>
                <a:latin typeface="Consolas" panose="020B0609020204030204" pitchFamily="49" charset="0"/>
                <a:cs typeface="Courier New" panose="02070309020205020404" pitchFamily="49" charset="0"/>
              </a:rPr>
              <a:t>ymin+Py</a:t>
            </a:r>
            <a:r>
              <a:rPr lang="en-US" b="1" dirty="0">
                <a:solidFill>
                  <a:schemeClr val="bg1"/>
                </a:solidFill>
                <a:latin typeface="Consolas" panose="020B0609020204030204" pitchFamily="49" charset="0"/>
                <a:cs typeface="Courier New" panose="02070309020205020404" pitchFamily="49" charset="0"/>
              </a:rPr>
              <a:t>*</a:t>
            </a:r>
            <a:r>
              <a:rPr lang="en-US" b="1" dirty="0" err="1">
                <a:solidFill>
                  <a:schemeClr val="bg1"/>
                </a:solidFill>
                <a:latin typeface="Consolas" panose="020B0609020204030204" pitchFamily="49" charset="0"/>
                <a:cs typeface="Courier New" panose="02070309020205020404" pitchFamily="49" charset="0"/>
              </a:rPr>
              <a:t>dy</a:t>
            </a: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x = 0.0; y = 0.0;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 = 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while (x*</a:t>
            </a:r>
            <a:r>
              <a:rPr lang="en-US" b="1" dirty="0" err="1">
                <a:solidFill>
                  <a:schemeClr val="bg1"/>
                </a:solidFill>
                <a:latin typeface="Consolas" panose="020B0609020204030204" pitchFamily="49" charset="0"/>
                <a:cs typeface="Courier New" panose="02070309020205020404" pitchFamily="49" charset="0"/>
              </a:rPr>
              <a:t>x+y</a:t>
            </a:r>
            <a:r>
              <a:rPr lang="en-US" b="1" dirty="0">
                <a:solidFill>
                  <a:schemeClr val="bg1"/>
                </a:solidFill>
                <a:latin typeface="Consolas" panose="020B0609020204030204" pitchFamily="49" charset="0"/>
                <a:cs typeface="Courier New" panose="02070309020205020404" pitchFamily="49" charset="0"/>
              </a:rPr>
              <a:t>*y &lt; 4.0 and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&lt;MAX_ITTERS)</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xtemp</a:t>
            </a:r>
            <a:r>
              <a:rPr lang="en-US" b="1" dirty="0">
                <a:solidFill>
                  <a:schemeClr val="bg1"/>
                </a:solidFill>
                <a:latin typeface="Consolas" panose="020B0609020204030204" pitchFamily="49" charset="0"/>
                <a:cs typeface="Courier New" panose="02070309020205020404" pitchFamily="49" charset="0"/>
              </a:rPr>
              <a:t> = x*</a:t>
            </a:r>
            <a:r>
              <a:rPr lang="en-US" b="1" dirty="0" err="1">
                <a:solidFill>
                  <a:schemeClr val="bg1"/>
                </a:solidFill>
                <a:latin typeface="Consolas" panose="020B0609020204030204" pitchFamily="49" charset="0"/>
                <a:cs typeface="Courier New" panose="02070309020205020404" pitchFamily="49" charset="0"/>
              </a:rPr>
              <a:t>x+y</a:t>
            </a:r>
            <a:r>
              <a:rPr lang="en-US" b="1" dirty="0">
                <a:solidFill>
                  <a:schemeClr val="bg1"/>
                </a:solidFill>
                <a:latin typeface="Consolas" panose="020B0609020204030204" pitchFamily="49" charset="0"/>
                <a:cs typeface="Courier New" panose="02070309020205020404" pitchFamily="49" charset="0"/>
              </a:rPr>
              <a:t>*y+x0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y     = 2*x*y+y0</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x     = </a:t>
            </a:r>
            <a:r>
              <a:rPr lang="en-US" b="1" dirty="0" err="1">
                <a:solidFill>
                  <a:schemeClr val="bg1"/>
                </a:solidFill>
                <a:latin typeface="Consolas" panose="020B0609020204030204" pitchFamily="49" charset="0"/>
                <a:cs typeface="Courier New" panose="02070309020205020404" pitchFamily="49" charset="0"/>
              </a:rPr>
              <a:t>xtemp</a:t>
            </a: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     = </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 + 1</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mandelbrot = </a:t>
            </a:r>
            <a:r>
              <a:rPr lang="en-US" b="1" dirty="0" err="1">
                <a:solidFill>
                  <a:schemeClr val="bg1"/>
                </a:solidFill>
                <a:latin typeface="Consolas" panose="020B0609020204030204" pitchFamily="49" charset="0"/>
                <a:cs typeface="Courier New" panose="02070309020205020404" pitchFamily="49" charset="0"/>
              </a:rPr>
              <a:t>dble</a:t>
            </a:r>
            <a:r>
              <a:rPr lang="en-US" b="1" dirty="0">
                <a:solidFill>
                  <a:schemeClr val="bg1"/>
                </a:solidFill>
                <a:latin typeface="Consolas" panose="020B0609020204030204" pitchFamily="49" charset="0"/>
                <a:cs typeface="Courier New" panose="02070309020205020404" pitchFamily="49" charset="0"/>
              </a:rPr>
              <a:t>(MAX_COLOR)*</a:t>
            </a:r>
            <a:r>
              <a:rPr lang="en-US" b="1" dirty="0" err="1">
                <a:solidFill>
                  <a:schemeClr val="bg1"/>
                </a:solidFill>
                <a:latin typeface="Consolas" panose="020B0609020204030204" pitchFamily="49" charset="0"/>
                <a:cs typeface="Courier New" panose="02070309020205020404" pitchFamily="49" charset="0"/>
              </a:rPr>
              <a:t>i</a:t>
            </a:r>
            <a:r>
              <a:rPr lang="en-US" b="1" dirty="0">
                <a:solidFill>
                  <a:schemeClr val="bg1"/>
                </a:solidFill>
                <a:latin typeface="Consolas" panose="020B0609020204030204" pitchFamily="49" charset="0"/>
                <a:cs typeface="Courier New" panose="02070309020205020404" pitchFamily="49" charset="0"/>
              </a:rPr>
              <a:t>/MAX_ITERS</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end function mandelbrot</a:t>
            </a:r>
          </a:p>
        </p:txBody>
      </p:sp>
    </p:spTree>
    <p:extLst>
      <p:ext uri="{BB962C8B-B14F-4D97-AF65-F5344CB8AC3E}">
        <p14:creationId xmlns:p14="http://schemas.microsoft.com/office/powerpoint/2010/main" val="279005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C47324-A8A6-4DA6-865C-219659C032EA}"/>
              </a:ext>
            </a:extLst>
          </p:cNvPr>
          <p:cNvPicPr>
            <a:picLocks noChangeAspect="1"/>
          </p:cNvPicPr>
          <p:nvPr/>
        </p:nvPicPr>
        <p:blipFill rotWithShape="1">
          <a:blip r:embed="rId2"/>
          <a:srcRect t="15421" b="25300"/>
          <a:stretch/>
        </p:blipFill>
        <p:spPr>
          <a:xfrm>
            <a:off x="3515253" y="1523343"/>
            <a:ext cx="6986206" cy="3291840"/>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3F8832EF-49B6-4B29-B993-0D586258623C}"/>
              </a:ext>
            </a:extLst>
          </p:cNvPr>
          <p:cNvSpPr>
            <a:spLocks noGrp="1"/>
          </p:cNvSpPr>
          <p:nvPr>
            <p:ph type="title"/>
          </p:nvPr>
        </p:nvSpPr>
        <p:spPr/>
        <p:txBody>
          <a:bodyPr/>
          <a:lstStyle/>
          <a:p>
            <a:r>
              <a:rPr lang="en-US" dirty="0"/>
              <a:t>Mandelbrot Profile</a:t>
            </a:r>
          </a:p>
        </p:txBody>
      </p:sp>
      <p:sp>
        <p:nvSpPr>
          <p:cNvPr id="5" name="Right Brace 4">
            <a:extLst>
              <a:ext uri="{FF2B5EF4-FFF2-40B4-BE49-F238E27FC236}">
                <a16:creationId xmlns:a16="http://schemas.microsoft.com/office/drawing/2014/main" id="{E095A00E-C402-4D4E-8DAA-9961579C62AA}"/>
              </a:ext>
            </a:extLst>
          </p:cNvPr>
          <p:cNvSpPr/>
          <p:nvPr/>
        </p:nvSpPr>
        <p:spPr>
          <a:xfrm rot="5400000">
            <a:off x="6155438" y="4339419"/>
            <a:ext cx="288188" cy="1025496"/>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715C824D-B437-4E12-AD75-B348BA77B4EB}"/>
              </a:ext>
            </a:extLst>
          </p:cNvPr>
          <p:cNvSpPr/>
          <p:nvPr/>
        </p:nvSpPr>
        <p:spPr>
          <a:xfrm rot="5400000">
            <a:off x="8306520" y="3232953"/>
            <a:ext cx="288188" cy="323843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750A73B-A1FA-490A-8373-05DFB542F73F}"/>
              </a:ext>
            </a:extLst>
          </p:cNvPr>
          <p:cNvSpPr txBox="1"/>
          <p:nvPr/>
        </p:nvSpPr>
        <p:spPr>
          <a:xfrm>
            <a:off x="5786784" y="4996261"/>
            <a:ext cx="101983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Main Loop</a:t>
            </a:r>
          </a:p>
        </p:txBody>
      </p:sp>
      <p:sp>
        <p:nvSpPr>
          <p:cNvPr id="9" name="TextBox 8">
            <a:extLst>
              <a:ext uri="{FF2B5EF4-FFF2-40B4-BE49-F238E27FC236}">
                <a16:creationId xmlns:a16="http://schemas.microsoft.com/office/drawing/2014/main" id="{96E98FCE-6961-4FBB-A4A4-BB927D15A7C2}"/>
              </a:ext>
            </a:extLst>
          </p:cNvPr>
          <p:cNvSpPr txBox="1"/>
          <p:nvPr/>
        </p:nvSpPr>
        <p:spPr>
          <a:xfrm>
            <a:off x="7726697" y="4996261"/>
            <a:ext cx="144783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Data Movement</a:t>
            </a:r>
          </a:p>
        </p:txBody>
      </p:sp>
      <p:sp>
        <p:nvSpPr>
          <p:cNvPr id="10" name="Content Placeholder 2">
            <a:extLst>
              <a:ext uri="{FF2B5EF4-FFF2-40B4-BE49-F238E27FC236}">
                <a16:creationId xmlns:a16="http://schemas.microsoft.com/office/drawing/2014/main" id="{493C5F75-C7B0-4336-96E3-82646501AFFE}"/>
              </a:ext>
            </a:extLst>
          </p:cNvPr>
          <p:cNvSpPr txBox="1">
            <a:spLocks/>
          </p:cNvSpPr>
          <p:nvPr/>
        </p:nvSpPr>
        <p:spPr>
          <a:xfrm>
            <a:off x="123254" y="1792049"/>
            <a:ext cx="3367214"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Right now our data copies and compute region occur synchronously</a:t>
            </a:r>
          </a:p>
          <a:p>
            <a:pPr marL="285750" indent="-285750">
              <a:buFont typeface="Arial" panose="020B0604020202020204" pitchFamily="34" charset="0"/>
              <a:buChar char="•"/>
            </a:pPr>
            <a:r>
              <a:rPr lang="en-US" dirty="0"/>
              <a:t>Next we will apply the </a:t>
            </a:r>
            <a:r>
              <a:rPr lang="en-US" dirty="0">
                <a:solidFill>
                  <a:schemeClr val="tx2"/>
                </a:solidFill>
              </a:rPr>
              <a:t>async</a:t>
            </a:r>
            <a:r>
              <a:rPr lang="en-US" dirty="0"/>
              <a:t> clause to see if we could overlap some of this and see increased performance</a:t>
            </a:r>
          </a:p>
        </p:txBody>
      </p:sp>
    </p:spTree>
    <p:extLst>
      <p:ext uri="{BB962C8B-B14F-4D97-AF65-F5344CB8AC3E}">
        <p14:creationId xmlns:p14="http://schemas.microsoft.com/office/powerpoint/2010/main" val="428827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BA57-2FD0-488D-9D1C-EEEC4108A826}"/>
              </a:ext>
            </a:extLst>
          </p:cNvPr>
          <p:cNvSpPr>
            <a:spLocks noGrp="1"/>
          </p:cNvSpPr>
          <p:nvPr>
            <p:ph type="title"/>
          </p:nvPr>
        </p:nvSpPr>
        <p:spPr/>
        <p:txBody>
          <a:bodyPr/>
          <a:lstStyle/>
          <a:p>
            <a:r>
              <a:rPr lang="en-US" dirty="0"/>
              <a:t>Asynchronous Mandelbrot</a:t>
            </a:r>
          </a:p>
        </p:txBody>
      </p:sp>
    </p:spTree>
    <p:extLst>
      <p:ext uri="{BB962C8B-B14F-4D97-AF65-F5344CB8AC3E}">
        <p14:creationId xmlns:p14="http://schemas.microsoft.com/office/powerpoint/2010/main" val="23232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dirty="0"/>
              <a:t>Asynchronous mandelbrot</a:t>
            </a:r>
          </a:p>
        </p:txBody>
      </p:sp>
      <p:pic>
        <p:nvPicPr>
          <p:cNvPr id="3" name="Content Placeholder 3">
            <a:extLst>
              <a:ext uri="{FF2B5EF4-FFF2-40B4-BE49-F238E27FC236}">
                <a16:creationId xmlns:a16="http://schemas.microsoft.com/office/drawing/2014/main" id="{657FC7FC-E31E-4ADC-8874-83A63259F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895" y="2032787"/>
            <a:ext cx="3600000"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Group 3">
            <a:extLst>
              <a:ext uri="{FF2B5EF4-FFF2-40B4-BE49-F238E27FC236}">
                <a16:creationId xmlns:a16="http://schemas.microsoft.com/office/drawing/2014/main" id="{C2D695E4-1B5C-4BB9-BC9B-6521AD6B8D58}"/>
              </a:ext>
            </a:extLst>
          </p:cNvPr>
          <p:cNvGrpSpPr/>
          <p:nvPr/>
        </p:nvGrpSpPr>
        <p:grpSpPr>
          <a:xfrm>
            <a:off x="6852895" y="2032787"/>
            <a:ext cx="3600000" cy="3600000"/>
            <a:chOff x="6653633" y="1524787"/>
            <a:chExt cx="3600000" cy="3600000"/>
          </a:xfrm>
        </p:grpSpPr>
        <p:sp>
          <p:nvSpPr>
            <p:cNvPr id="5" name="Rectangle 4">
              <a:extLst>
                <a:ext uri="{FF2B5EF4-FFF2-40B4-BE49-F238E27FC236}">
                  <a16:creationId xmlns:a16="http://schemas.microsoft.com/office/drawing/2014/main" id="{F85167E5-FEEE-427B-90A3-2A365B7ABC95}"/>
                </a:ext>
              </a:extLst>
            </p:cNvPr>
            <p:cNvSpPr/>
            <p:nvPr/>
          </p:nvSpPr>
          <p:spPr>
            <a:xfrm>
              <a:off x="6653633" y="15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0</a:t>
              </a:r>
              <a:endParaRPr lang="en-US" sz="2000" b="1" dirty="0">
                <a:solidFill>
                  <a:srgbClr val="FF0000"/>
                </a:solidFill>
              </a:endParaRPr>
            </a:p>
          </p:txBody>
        </p:sp>
        <p:sp>
          <p:nvSpPr>
            <p:cNvPr id="6" name="Rectangle 5">
              <a:extLst>
                <a:ext uri="{FF2B5EF4-FFF2-40B4-BE49-F238E27FC236}">
                  <a16:creationId xmlns:a16="http://schemas.microsoft.com/office/drawing/2014/main" id="{0BA627BF-D36D-497F-9FFD-29D03EFEDB3B}"/>
                </a:ext>
              </a:extLst>
            </p:cNvPr>
            <p:cNvSpPr/>
            <p:nvPr/>
          </p:nvSpPr>
          <p:spPr>
            <a:xfrm>
              <a:off x="6653633" y="24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ln w="12700">
                    <a:noFill/>
                  </a:ln>
                  <a:solidFill>
                    <a:srgbClr val="FF0000"/>
                  </a:solidFill>
                </a:rPr>
                <a:t>block 1</a:t>
              </a:r>
              <a:endParaRPr lang="en-US" sz="2000" b="1" dirty="0">
                <a:ln w="12700">
                  <a:noFill/>
                </a:ln>
                <a:solidFill>
                  <a:srgbClr val="FF0000"/>
                </a:solidFill>
              </a:endParaRPr>
            </a:p>
          </p:txBody>
        </p:sp>
        <p:sp>
          <p:nvSpPr>
            <p:cNvPr id="7" name="Rectangle 6">
              <a:extLst>
                <a:ext uri="{FF2B5EF4-FFF2-40B4-BE49-F238E27FC236}">
                  <a16:creationId xmlns:a16="http://schemas.microsoft.com/office/drawing/2014/main" id="{0E6F591A-B754-4D3D-AA76-A375D813C60B}"/>
                </a:ext>
              </a:extLst>
            </p:cNvPr>
            <p:cNvSpPr/>
            <p:nvPr/>
          </p:nvSpPr>
          <p:spPr>
            <a:xfrm>
              <a:off x="6653633" y="33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2</a:t>
              </a:r>
              <a:endParaRPr lang="en-US" sz="2000" b="1" dirty="0">
                <a:solidFill>
                  <a:srgbClr val="FF0000"/>
                </a:solidFill>
              </a:endParaRPr>
            </a:p>
          </p:txBody>
        </p:sp>
        <p:sp>
          <p:nvSpPr>
            <p:cNvPr id="8" name="Rectangle 7">
              <a:extLst>
                <a:ext uri="{FF2B5EF4-FFF2-40B4-BE49-F238E27FC236}">
                  <a16:creationId xmlns:a16="http://schemas.microsoft.com/office/drawing/2014/main" id="{398690AF-92AB-4B82-93ED-8ABCF53C70EE}"/>
                </a:ext>
              </a:extLst>
            </p:cNvPr>
            <p:cNvSpPr/>
            <p:nvPr/>
          </p:nvSpPr>
          <p:spPr>
            <a:xfrm>
              <a:off x="6653633" y="42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3</a:t>
              </a:r>
              <a:endParaRPr lang="en-US" sz="2000" b="1" dirty="0">
                <a:solidFill>
                  <a:srgbClr val="FF0000"/>
                </a:solidFill>
              </a:endParaRPr>
            </a:p>
          </p:txBody>
        </p:sp>
      </p:grpSp>
      <p:sp>
        <p:nvSpPr>
          <p:cNvPr id="16" name="Content Placeholder 2">
            <a:extLst>
              <a:ext uri="{FF2B5EF4-FFF2-40B4-BE49-F238E27FC236}">
                <a16:creationId xmlns:a16="http://schemas.microsoft.com/office/drawing/2014/main" id="{55EA2B83-1A78-4E26-A3B4-92EC521C9842}"/>
              </a:ext>
            </a:extLst>
          </p:cNvPr>
          <p:cNvSpPr txBox="1">
            <a:spLocks/>
          </p:cNvSpPr>
          <p:nvPr/>
        </p:nvSpPr>
        <p:spPr>
          <a:xfrm>
            <a:off x="476791" y="2482787"/>
            <a:ext cx="5921946" cy="2309463"/>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In order to get some asynchronous performance out of this code, we will break the </a:t>
            </a:r>
            <a:r>
              <a:rPr lang="en-US" i="1" dirty="0"/>
              <a:t>image</a:t>
            </a:r>
            <a:r>
              <a:rPr lang="en-US" dirty="0"/>
              <a:t> into multiple blocks</a:t>
            </a:r>
          </a:p>
          <a:p>
            <a:pPr marL="285750" indent="-285750">
              <a:buFont typeface="Arial" panose="020B0604020202020204" pitchFamily="34" charset="0"/>
              <a:buChar char="•"/>
            </a:pPr>
            <a:r>
              <a:rPr lang="en-US" dirty="0"/>
              <a:t>Then we can process each block independently</a:t>
            </a:r>
          </a:p>
          <a:p>
            <a:pPr marL="285750" indent="-285750">
              <a:buFont typeface="Arial" panose="020B0604020202020204" pitchFamily="34" charset="0"/>
              <a:buChar char="•"/>
            </a:pPr>
            <a:r>
              <a:rPr lang="en-US" dirty="0"/>
              <a:t>Applying the async clause to each block will then allow them to overlap</a:t>
            </a:r>
          </a:p>
        </p:txBody>
      </p:sp>
    </p:spTree>
    <p:extLst>
      <p:ext uri="{BB962C8B-B14F-4D97-AF65-F5344CB8AC3E}">
        <p14:creationId xmlns:p14="http://schemas.microsoft.com/office/powerpoint/2010/main" val="369347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dirty="0"/>
              <a:t>Asynchronous mandelbrot</a:t>
            </a:r>
          </a:p>
        </p:txBody>
      </p:sp>
      <p:pic>
        <p:nvPicPr>
          <p:cNvPr id="3" name="Content Placeholder 3">
            <a:extLst>
              <a:ext uri="{FF2B5EF4-FFF2-40B4-BE49-F238E27FC236}">
                <a16:creationId xmlns:a16="http://schemas.microsoft.com/office/drawing/2014/main" id="{657FC7FC-E31E-4ADC-8874-83A63259F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895" y="2032787"/>
            <a:ext cx="3600000"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Group 3">
            <a:extLst>
              <a:ext uri="{FF2B5EF4-FFF2-40B4-BE49-F238E27FC236}">
                <a16:creationId xmlns:a16="http://schemas.microsoft.com/office/drawing/2014/main" id="{C2D695E4-1B5C-4BB9-BC9B-6521AD6B8D58}"/>
              </a:ext>
            </a:extLst>
          </p:cNvPr>
          <p:cNvGrpSpPr/>
          <p:nvPr/>
        </p:nvGrpSpPr>
        <p:grpSpPr>
          <a:xfrm>
            <a:off x="6852895" y="2032787"/>
            <a:ext cx="3600000" cy="3600000"/>
            <a:chOff x="6653633" y="1524787"/>
            <a:chExt cx="3600000" cy="3600000"/>
          </a:xfrm>
        </p:grpSpPr>
        <p:sp>
          <p:nvSpPr>
            <p:cNvPr id="5" name="Rectangle 4">
              <a:extLst>
                <a:ext uri="{FF2B5EF4-FFF2-40B4-BE49-F238E27FC236}">
                  <a16:creationId xmlns:a16="http://schemas.microsoft.com/office/drawing/2014/main" id="{F85167E5-FEEE-427B-90A3-2A365B7ABC95}"/>
                </a:ext>
              </a:extLst>
            </p:cNvPr>
            <p:cNvSpPr/>
            <p:nvPr/>
          </p:nvSpPr>
          <p:spPr>
            <a:xfrm>
              <a:off x="6653633" y="15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0</a:t>
              </a:r>
              <a:endParaRPr lang="en-US" sz="2000" b="1" dirty="0">
                <a:solidFill>
                  <a:srgbClr val="FF0000"/>
                </a:solidFill>
              </a:endParaRPr>
            </a:p>
          </p:txBody>
        </p:sp>
        <p:sp>
          <p:nvSpPr>
            <p:cNvPr id="6" name="Rectangle 5">
              <a:extLst>
                <a:ext uri="{FF2B5EF4-FFF2-40B4-BE49-F238E27FC236}">
                  <a16:creationId xmlns:a16="http://schemas.microsoft.com/office/drawing/2014/main" id="{0BA627BF-D36D-497F-9FFD-29D03EFEDB3B}"/>
                </a:ext>
              </a:extLst>
            </p:cNvPr>
            <p:cNvSpPr/>
            <p:nvPr/>
          </p:nvSpPr>
          <p:spPr>
            <a:xfrm>
              <a:off x="6653633" y="24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ln w="12700">
                    <a:noFill/>
                  </a:ln>
                  <a:solidFill>
                    <a:srgbClr val="FF0000"/>
                  </a:solidFill>
                </a:rPr>
                <a:t>block 1</a:t>
              </a:r>
              <a:endParaRPr lang="en-US" sz="2000" b="1" dirty="0">
                <a:ln w="12700">
                  <a:noFill/>
                </a:ln>
                <a:solidFill>
                  <a:srgbClr val="FF0000"/>
                </a:solidFill>
              </a:endParaRPr>
            </a:p>
          </p:txBody>
        </p:sp>
        <p:sp>
          <p:nvSpPr>
            <p:cNvPr id="7" name="Rectangle 6">
              <a:extLst>
                <a:ext uri="{FF2B5EF4-FFF2-40B4-BE49-F238E27FC236}">
                  <a16:creationId xmlns:a16="http://schemas.microsoft.com/office/drawing/2014/main" id="{0E6F591A-B754-4D3D-AA76-A375D813C60B}"/>
                </a:ext>
              </a:extLst>
            </p:cNvPr>
            <p:cNvSpPr/>
            <p:nvPr/>
          </p:nvSpPr>
          <p:spPr>
            <a:xfrm>
              <a:off x="6653633" y="33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2</a:t>
              </a:r>
              <a:endParaRPr lang="en-US" sz="2000" b="1" dirty="0">
                <a:solidFill>
                  <a:srgbClr val="FF0000"/>
                </a:solidFill>
              </a:endParaRPr>
            </a:p>
          </p:txBody>
        </p:sp>
        <p:sp>
          <p:nvSpPr>
            <p:cNvPr id="8" name="Rectangle 7">
              <a:extLst>
                <a:ext uri="{FF2B5EF4-FFF2-40B4-BE49-F238E27FC236}">
                  <a16:creationId xmlns:a16="http://schemas.microsoft.com/office/drawing/2014/main" id="{398690AF-92AB-4B82-93ED-8ABCF53C70EE}"/>
                </a:ext>
              </a:extLst>
            </p:cNvPr>
            <p:cNvSpPr/>
            <p:nvPr/>
          </p:nvSpPr>
          <p:spPr>
            <a:xfrm>
              <a:off x="6653633" y="42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3</a:t>
              </a:r>
              <a:endParaRPr lang="en-US" sz="2000" b="1" dirty="0">
                <a:solidFill>
                  <a:srgbClr val="FF0000"/>
                </a:solidFill>
              </a:endParaRPr>
            </a:p>
          </p:txBody>
        </p:sp>
      </p:grpSp>
      <p:sp>
        <p:nvSpPr>
          <p:cNvPr id="10" name="TextBox 9">
            <a:extLst>
              <a:ext uri="{FF2B5EF4-FFF2-40B4-BE49-F238E27FC236}">
                <a16:creationId xmlns:a16="http://schemas.microsoft.com/office/drawing/2014/main" id="{F4B297D0-8E25-4B11-93F3-EBB491314F92}"/>
              </a:ext>
            </a:extLst>
          </p:cNvPr>
          <p:cNvSpPr txBox="1"/>
          <p:nvPr/>
        </p:nvSpPr>
        <p:spPr>
          <a:xfrm>
            <a:off x="623905" y="1451689"/>
            <a:ext cx="6041938" cy="4278094"/>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int main()</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for(int block=0; block&lt;4; block++)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int </a:t>
            </a:r>
            <a:r>
              <a:rPr lang="en-US" sz="1600" b="1" dirty="0" err="1">
                <a:solidFill>
                  <a:schemeClr val="bg1"/>
                </a:solidFill>
                <a:latin typeface="Consolas" panose="020B0609020204030204" pitchFamily="49" charset="0"/>
                <a:cs typeface="Courier New" panose="02070309020205020404" pitchFamily="49" charset="0"/>
              </a:rPr>
              <a:t>yStart</a:t>
            </a:r>
            <a:r>
              <a:rPr lang="en-US" sz="1600" b="1" dirty="0">
                <a:solidFill>
                  <a:schemeClr val="bg1"/>
                </a:solidFill>
                <a:latin typeface="Consolas" panose="020B0609020204030204" pitchFamily="49" charset="0"/>
                <a:cs typeface="Courier New" panose="02070309020205020404" pitchFamily="49" charset="0"/>
              </a:rPr>
              <a:t> = block*(HEIGHT/4);</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int yEnd   = yStart+(HEIGHT/4);</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int </a:t>
            </a:r>
            <a:r>
              <a:rPr lang="en-US" sz="1600" b="1" dirty="0" err="1">
                <a:solidFill>
                  <a:schemeClr val="bg1"/>
                </a:solidFill>
                <a:latin typeface="Consolas" panose="020B0609020204030204" pitchFamily="49" charset="0"/>
                <a:cs typeface="Courier New" panose="02070309020205020404" pitchFamily="49" charset="0"/>
              </a:rPr>
              <a:t>blockSize</a:t>
            </a:r>
            <a:r>
              <a:rPr lang="en-US" sz="1600" b="1" dirty="0">
                <a:solidFill>
                  <a:schemeClr val="bg1"/>
                </a:solidFill>
                <a:latin typeface="Consolas" panose="020B0609020204030204" pitchFamily="49" charset="0"/>
                <a:cs typeface="Courier New" panose="02070309020205020404" pitchFamily="49" charset="0"/>
              </a:rPr>
              <a:t> = WIDTH*HEIGHT/4;</a:t>
            </a:r>
          </a:p>
          <a:p>
            <a:pPr>
              <a:lnSpc>
                <a:spcPct val="100000"/>
              </a:lnSpc>
              <a:spcBef>
                <a:spcPts val="0"/>
              </a:spcBef>
              <a:spcAft>
                <a:spcPts val="0"/>
              </a:spcAft>
            </a:pPr>
            <a:r>
              <a:rPr lang="en-US" sz="1600" b="1" dirty="0">
                <a:solidFill>
                  <a:schemeClr val="tx2"/>
                </a:solidFill>
                <a:latin typeface="Consolas" panose="020B0609020204030204" pitchFamily="49" charset="0"/>
                <a:cs typeface="Courier New" panose="02070309020205020404" pitchFamily="49" charset="0"/>
              </a:rPr>
              <a:t>#pragma acc parallel loop \ 	copy(image[yStart*</a:t>
            </a:r>
            <a:r>
              <a:rPr lang="en-US" sz="1600" b="1" dirty="0" err="1">
                <a:solidFill>
                  <a:schemeClr val="tx2"/>
                </a:solidFill>
                <a:latin typeface="Consolas" panose="020B0609020204030204" pitchFamily="49" charset="0"/>
                <a:cs typeface="Courier New" panose="02070309020205020404" pitchFamily="49" charset="0"/>
              </a:rPr>
              <a:t>WIDTH:blockSize</a:t>
            </a:r>
            <a:r>
              <a:rPr lang="en-US" sz="1600" b="1" dirty="0">
                <a:solidFill>
                  <a:schemeClr val="tx2"/>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for(int y=</a:t>
            </a:r>
            <a:r>
              <a:rPr lang="en-US" sz="1600" b="1" dirty="0" err="1">
                <a:solidFill>
                  <a:schemeClr val="bg1"/>
                </a:solidFill>
                <a:latin typeface="Consolas" panose="020B0609020204030204" pitchFamily="49" charset="0"/>
                <a:cs typeface="Courier New" panose="02070309020205020404" pitchFamily="49" charset="0"/>
              </a:rPr>
              <a:t>yStart;y</a:t>
            </a:r>
            <a:r>
              <a:rPr lang="en-US" sz="1600" b="1" dirty="0">
                <a:solidFill>
                  <a:schemeClr val="bg1"/>
                </a:solidFill>
                <a:latin typeface="Consolas" panose="020B0609020204030204" pitchFamily="49" charset="0"/>
                <a:cs typeface="Courier New" panose="02070309020205020404" pitchFamily="49" charset="0"/>
              </a:rPr>
              <a:t>&lt;</a:t>
            </a:r>
            <a:r>
              <a:rPr lang="en-US" sz="1600" b="1" dirty="0" err="1">
                <a:solidFill>
                  <a:schemeClr val="bg1"/>
                </a:solidFill>
                <a:latin typeface="Consolas" panose="020B0609020204030204" pitchFamily="49" charset="0"/>
                <a:cs typeface="Courier New" panose="02070309020205020404" pitchFamily="49" charset="0"/>
              </a:rPr>
              <a:t>yEnd;y</a:t>
            </a: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tx2"/>
                </a:solidFill>
                <a:latin typeface="Consolas" panose="020B0609020204030204" pitchFamily="49" charset="0"/>
                <a:cs typeface="Courier New" panose="02070309020205020404" pitchFamily="49" charset="0"/>
              </a:rPr>
              <a:t>#pragma acc loop</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for(int x=0;x&lt;</a:t>
            </a:r>
            <a:r>
              <a:rPr lang="en-US" sz="1600" b="1" dirty="0" err="1">
                <a:solidFill>
                  <a:schemeClr val="bg1"/>
                </a:solidFill>
                <a:latin typeface="Consolas" panose="020B0609020204030204" pitchFamily="49" charset="0"/>
                <a:cs typeface="Courier New" panose="02070309020205020404" pitchFamily="49" charset="0"/>
              </a:rPr>
              <a:t>WIDTH;x</a:t>
            </a: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image[y*</a:t>
            </a:r>
            <a:r>
              <a:rPr lang="en-US" sz="1600" b="1" dirty="0" err="1">
                <a:solidFill>
                  <a:schemeClr val="bg1"/>
                </a:solidFill>
                <a:latin typeface="Consolas" panose="020B0609020204030204" pitchFamily="49" charset="0"/>
                <a:cs typeface="Courier New" panose="02070309020205020404" pitchFamily="49" charset="0"/>
              </a:rPr>
              <a:t>WIDTH+x</a:t>
            </a:r>
            <a:r>
              <a:rPr lang="en-US" sz="1600" b="1" dirty="0">
                <a:solidFill>
                  <a:schemeClr val="bg1"/>
                </a:solidFill>
                <a:latin typeface="Consolas" panose="020B0609020204030204" pitchFamily="49" charset="0"/>
                <a:cs typeface="Courier New" panose="02070309020205020404" pitchFamily="49" charset="0"/>
              </a:rPr>
              <a:t>]=mandelbrot(</a:t>
            </a:r>
            <a:r>
              <a:rPr lang="en-US" sz="1600" b="1" dirty="0" err="1">
                <a:solidFill>
                  <a:schemeClr val="bg1"/>
                </a:solidFill>
                <a:latin typeface="Consolas" panose="020B0609020204030204" pitchFamily="49" charset="0"/>
                <a:cs typeface="Courier New" panose="02070309020205020404" pitchFamily="49" charset="0"/>
              </a:rPr>
              <a:t>x,y</a:t>
            </a:r>
            <a:r>
              <a:rPr lang="en-US" sz="1600"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48283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611B-10BB-4C5F-97C5-6E80AFAC96DE}"/>
              </a:ext>
            </a:extLst>
          </p:cNvPr>
          <p:cNvSpPr>
            <a:spLocks noGrp="1"/>
          </p:cNvSpPr>
          <p:nvPr>
            <p:ph type="title"/>
          </p:nvPr>
        </p:nvSpPr>
        <p:spPr>
          <a:xfrm>
            <a:off x="1515061" y="345001"/>
            <a:ext cx="7792030" cy="590931"/>
          </a:xfrm>
        </p:spPr>
        <p:txBody>
          <a:bodyPr/>
          <a:lstStyle/>
          <a:p>
            <a:r>
              <a:rPr lang="en-US" dirty="0"/>
              <a:t>Asynchronous Programming</a:t>
            </a:r>
          </a:p>
        </p:txBody>
      </p:sp>
      <p:sp>
        <p:nvSpPr>
          <p:cNvPr id="3" name="Content Placeholder 2">
            <a:extLst>
              <a:ext uri="{FF2B5EF4-FFF2-40B4-BE49-F238E27FC236}">
                <a16:creationId xmlns:a16="http://schemas.microsoft.com/office/drawing/2014/main" id="{B4008729-07A2-4608-86D7-1D9021270F2E}"/>
              </a:ext>
            </a:extLst>
          </p:cNvPr>
          <p:cNvSpPr>
            <a:spLocks noGrp="1"/>
          </p:cNvSpPr>
          <p:nvPr>
            <p:ph idx="1"/>
          </p:nvPr>
        </p:nvSpPr>
        <p:spPr>
          <a:xfrm>
            <a:off x="436740" y="2444620"/>
            <a:ext cx="9948672" cy="3265715"/>
          </a:xfrm>
        </p:spPr>
        <p:txBody>
          <a:bodyPr/>
          <a:lstStyle/>
          <a:p>
            <a:pPr marL="0" indent="0">
              <a:buNone/>
            </a:pPr>
            <a:r>
              <a:rPr lang="en-US" dirty="0"/>
              <a:t>Real World Examples:</a:t>
            </a:r>
          </a:p>
          <a:p>
            <a:r>
              <a:rPr lang="en-US" dirty="0"/>
              <a:t>Cooking a Meal: Boiling potatoes while preparing other parts of the dish.</a:t>
            </a:r>
          </a:p>
          <a:p>
            <a:r>
              <a:rPr lang="en-US" dirty="0"/>
              <a:t>Three students working on a project on George Washington, one researches his early life, another his military career, and the third his presidency.</a:t>
            </a:r>
          </a:p>
          <a:p>
            <a:r>
              <a:rPr lang="en-US" dirty="0"/>
              <a:t>Automobile assembly line: each station adds a different part to the car until it is finally assembled.</a:t>
            </a:r>
          </a:p>
        </p:txBody>
      </p:sp>
      <p:sp>
        <p:nvSpPr>
          <p:cNvPr id="5" name="TextBox 4">
            <a:extLst>
              <a:ext uri="{FF2B5EF4-FFF2-40B4-BE49-F238E27FC236}">
                <a16:creationId xmlns:a16="http://schemas.microsoft.com/office/drawing/2014/main" id="{65EB7B34-2FBF-42DE-8A97-E19FA3765223}"/>
              </a:ext>
            </a:extLst>
          </p:cNvPr>
          <p:cNvSpPr txBox="1"/>
          <p:nvPr/>
        </p:nvSpPr>
        <p:spPr>
          <a:xfrm>
            <a:off x="1658687" y="1013506"/>
            <a:ext cx="750477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2"/>
                </a:solidFill>
              </a:rPr>
              <a:t>Programming such that two or more unrelated operations can occur independently or even at the same time without immediate synchronization.</a:t>
            </a:r>
          </a:p>
        </p:txBody>
      </p:sp>
    </p:spTree>
    <p:extLst>
      <p:ext uri="{BB962C8B-B14F-4D97-AF65-F5344CB8AC3E}">
        <p14:creationId xmlns:p14="http://schemas.microsoft.com/office/powerpoint/2010/main" val="347863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dirty="0"/>
              <a:t>Asynchronous mandelbrot</a:t>
            </a:r>
          </a:p>
        </p:txBody>
      </p:sp>
      <p:pic>
        <p:nvPicPr>
          <p:cNvPr id="3" name="Content Placeholder 3">
            <a:extLst>
              <a:ext uri="{FF2B5EF4-FFF2-40B4-BE49-F238E27FC236}">
                <a16:creationId xmlns:a16="http://schemas.microsoft.com/office/drawing/2014/main" id="{657FC7FC-E31E-4ADC-8874-83A63259F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895" y="2032787"/>
            <a:ext cx="3600000"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Group 3">
            <a:extLst>
              <a:ext uri="{FF2B5EF4-FFF2-40B4-BE49-F238E27FC236}">
                <a16:creationId xmlns:a16="http://schemas.microsoft.com/office/drawing/2014/main" id="{C2D695E4-1B5C-4BB9-BC9B-6521AD6B8D58}"/>
              </a:ext>
            </a:extLst>
          </p:cNvPr>
          <p:cNvGrpSpPr/>
          <p:nvPr/>
        </p:nvGrpSpPr>
        <p:grpSpPr>
          <a:xfrm>
            <a:off x="6852895" y="2032787"/>
            <a:ext cx="3600000" cy="3600000"/>
            <a:chOff x="6653633" y="1524787"/>
            <a:chExt cx="3600000" cy="3600000"/>
          </a:xfrm>
        </p:grpSpPr>
        <p:sp>
          <p:nvSpPr>
            <p:cNvPr id="5" name="Rectangle 4">
              <a:extLst>
                <a:ext uri="{FF2B5EF4-FFF2-40B4-BE49-F238E27FC236}">
                  <a16:creationId xmlns:a16="http://schemas.microsoft.com/office/drawing/2014/main" id="{F85167E5-FEEE-427B-90A3-2A365B7ABC95}"/>
                </a:ext>
              </a:extLst>
            </p:cNvPr>
            <p:cNvSpPr/>
            <p:nvPr/>
          </p:nvSpPr>
          <p:spPr>
            <a:xfrm>
              <a:off x="6653633" y="15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0</a:t>
              </a:r>
              <a:endParaRPr lang="en-US" sz="2000" b="1" dirty="0">
                <a:solidFill>
                  <a:srgbClr val="FF0000"/>
                </a:solidFill>
              </a:endParaRPr>
            </a:p>
          </p:txBody>
        </p:sp>
        <p:sp>
          <p:nvSpPr>
            <p:cNvPr id="6" name="Rectangle 5">
              <a:extLst>
                <a:ext uri="{FF2B5EF4-FFF2-40B4-BE49-F238E27FC236}">
                  <a16:creationId xmlns:a16="http://schemas.microsoft.com/office/drawing/2014/main" id="{0BA627BF-D36D-497F-9FFD-29D03EFEDB3B}"/>
                </a:ext>
              </a:extLst>
            </p:cNvPr>
            <p:cNvSpPr/>
            <p:nvPr/>
          </p:nvSpPr>
          <p:spPr>
            <a:xfrm>
              <a:off x="6653633" y="24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ln w="12700">
                    <a:noFill/>
                  </a:ln>
                  <a:solidFill>
                    <a:srgbClr val="FF0000"/>
                  </a:solidFill>
                </a:rPr>
                <a:t>block 1</a:t>
              </a:r>
              <a:endParaRPr lang="en-US" sz="2000" b="1" dirty="0">
                <a:ln w="12700">
                  <a:noFill/>
                </a:ln>
                <a:solidFill>
                  <a:srgbClr val="FF0000"/>
                </a:solidFill>
              </a:endParaRPr>
            </a:p>
          </p:txBody>
        </p:sp>
        <p:sp>
          <p:nvSpPr>
            <p:cNvPr id="7" name="Rectangle 6">
              <a:extLst>
                <a:ext uri="{FF2B5EF4-FFF2-40B4-BE49-F238E27FC236}">
                  <a16:creationId xmlns:a16="http://schemas.microsoft.com/office/drawing/2014/main" id="{0E6F591A-B754-4D3D-AA76-A375D813C60B}"/>
                </a:ext>
              </a:extLst>
            </p:cNvPr>
            <p:cNvSpPr/>
            <p:nvPr/>
          </p:nvSpPr>
          <p:spPr>
            <a:xfrm>
              <a:off x="6653633" y="33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2</a:t>
              </a:r>
              <a:endParaRPr lang="en-US" sz="2000" b="1" dirty="0">
                <a:solidFill>
                  <a:srgbClr val="FF0000"/>
                </a:solidFill>
              </a:endParaRPr>
            </a:p>
          </p:txBody>
        </p:sp>
        <p:sp>
          <p:nvSpPr>
            <p:cNvPr id="8" name="Rectangle 7">
              <a:extLst>
                <a:ext uri="{FF2B5EF4-FFF2-40B4-BE49-F238E27FC236}">
                  <a16:creationId xmlns:a16="http://schemas.microsoft.com/office/drawing/2014/main" id="{398690AF-92AB-4B82-93ED-8ABCF53C70EE}"/>
                </a:ext>
              </a:extLst>
            </p:cNvPr>
            <p:cNvSpPr/>
            <p:nvPr/>
          </p:nvSpPr>
          <p:spPr>
            <a:xfrm>
              <a:off x="6653633" y="42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3</a:t>
              </a:r>
              <a:endParaRPr lang="en-US" sz="2000" b="1" dirty="0">
                <a:solidFill>
                  <a:srgbClr val="FF0000"/>
                </a:solidFill>
              </a:endParaRPr>
            </a:p>
          </p:txBody>
        </p:sp>
      </p:grpSp>
      <p:sp>
        <p:nvSpPr>
          <p:cNvPr id="12" name="TextBox 11">
            <a:extLst>
              <a:ext uri="{FF2B5EF4-FFF2-40B4-BE49-F238E27FC236}">
                <a16:creationId xmlns:a16="http://schemas.microsoft.com/office/drawing/2014/main" id="{59CD0A25-024B-4ED5-9E39-3900168ED5EF}"/>
              </a:ext>
            </a:extLst>
          </p:cNvPr>
          <p:cNvSpPr txBox="1"/>
          <p:nvPr/>
        </p:nvSpPr>
        <p:spPr>
          <a:xfrm>
            <a:off x="344505" y="1587908"/>
            <a:ext cx="6132375" cy="397031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endParaRPr lang="en-US" b="1" dirty="0">
              <a:solidFill>
                <a:schemeClr val="bg1"/>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do block = 0, 3</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yStart = block*(HEIGHT/4)+1</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yEnd   = yStart+(HEIGHT/4)+1</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parallel loop &amp;</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 &amp;acc copy(image(</a:t>
            </a:r>
            <a:r>
              <a:rPr lang="en-US" b="1" dirty="0" err="1">
                <a:solidFill>
                  <a:schemeClr val="accent2"/>
                </a:solidFill>
                <a:latin typeface="Consolas" panose="020B0609020204030204" pitchFamily="49" charset="0"/>
                <a:cs typeface="Courier New" panose="02070309020205020404" pitchFamily="49" charset="0"/>
              </a:rPr>
              <a:t>yStart</a:t>
            </a:r>
            <a:r>
              <a:rPr lang="en-US" b="1" dirty="0" err="1">
                <a:solidFill>
                  <a:schemeClr val="accent2"/>
                </a:solidFill>
                <a:latin typeface="Consolas" panose="020B0609020204030204" pitchFamily="49" charset="0"/>
                <a:cs typeface="Courier New" panose="02070309020205020404" pitchFamily="49" charset="0"/>
                <a:sym typeface="Wingdings" panose="05000000000000000000" pitchFamily="2" charset="2"/>
              </a:rPr>
              <a:t>:yEnd</a:t>
            </a:r>
            <a:r>
              <a:rPr lang="en-US" b="1" dirty="0">
                <a:solidFill>
                  <a:schemeClr val="accent2"/>
                </a:solidFill>
                <a:latin typeface="Consolas" panose="020B0609020204030204" pitchFamily="49" charset="0"/>
                <a:cs typeface="Courier New" panose="02070309020205020404" pitchFamily="49" charset="0"/>
                <a:sym typeface="Wingdings" panose="05000000000000000000" pitchFamily="2" charset="2"/>
              </a:rPr>
              <a:t>,:))</a:t>
            </a:r>
            <a:endParaRPr lang="en-US" b="1" dirty="0">
              <a:solidFill>
                <a:schemeClr val="accent2"/>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y = yStart, yEnd</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loop</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x = 1, WIDTH</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image(</a:t>
            </a:r>
            <a:r>
              <a:rPr lang="en-US" b="1" dirty="0" err="1">
                <a:solidFill>
                  <a:schemeClr val="bg1"/>
                </a:solidFill>
                <a:latin typeface="Consolas" panose="020B0609020204030204" pitchFamily="49" charset="0"/>
                <a:cs typeface="Courier New" panose="02070309020205020404" pitchFamily="49" charset="0"/>
              </a:rPr>
              <a:t>y,x</a:t>
            </a:r>
            <a:r>
              <a:rPr lang="en-US" b="1" dirty="0">
                <a:solidFill>
                  <a:schemeClr val="bg1"/>
                </a:solidFill>
                <a:latin typeface="Consolas" panose="020B0609020204030204" pitchFamily="49" charset="0"/>
                <a:cs typeface="Courier New" panose="02070309020205020404" pitchFamily="49" charset="0"/>
              </a:rPr>
              <a:t>) = mandelbrot(</a:t>
            </a:r>
            <a:r>
              <a:rPr lang="en-US" b="1" dirty="0" err="1">
                <a:solidFill>
                  <a:schemeClr val="bg1"/>
                </a:solidFill>
                <a:latin typeface="Consolas" panose="020B0609020204030204" pitchFamily="49" charset="0"/>
                <a:cs typeface="Courier New" panose="02070309020205020404" pitchFamily="49" charset="0"/>
              </a:rPr>
              <a:t>x,y</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a:t>
            </a:r>
          </a:p>
        </p:txBody>
      </p:sp>
    </p:spTree>
    <p:extLst>
      <p:ext uri="{BB962C8B-B14F-4D97-AF65-F5344CB8AC3E}">
        <p14:creationId xmlns:p14="http://schemas.microsoft.com/office/powerpoint/2010/main" val="306544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dirty="0"/>
              <a:t>Asynchronous mandelbrot</a:t>
            </a:r>
          </a:p>
        </p:txBody>
      </p:sp>
      <p:sp>
        <p:nvSpPr>
          <p:cNvPr id="12" name="Content Placeholder 2">
            <a:extLst>
              <a:ext uri="{FF2B5EF4-FFF2-40B4-BE49-F238E27FC236}">
                <a16:creationId xmlns:a16="http://schemas.microsoft.com/office/drawing/2014/main" id="{EDCE47A3-185C-4471-92BD-6D62573BF2BB}"/>
              </a:ext>
            </a:extLst>
          </p:cNvPr>
          <p:cNvSpPr txBox="1">
            <a:spLocks/>
          </p:cNvSpPr>
          <p:nvPr/>
        </p:nvSpPr>
        <p:spPr>
          <a:xfrm>
            <a:off x="7306436" y="2027810"/>
            <a:ext cx="3323464" cy="3585590"/>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We are computing each block separately and can see multiple kernel launches in our profile.</a:t>
            </a:r>
          </a:p>
          <a:p>
            <a:pPr marL="285750" indent="-285750">
              <a:buFont typeface="Arial" panose="020B0604020202020204" pitchFamily="34" charset="0"/>
              <a:buChar char="•"/>
            </a:pPr>
            <a:r>
              <a:rPr lang="en-US" dirty="0"/>
              <a:t>We also see our data transfers all happen at the end</a:t>
            </a:r>
          </a:p>
          <a:p>
            <a:pPr marL="285750" indent="-285750">
              <a:buFont typeface="Arial" panose="020B0604020202020204" pitchFamily="34" charset="0"/>
              <a:buChar char="•"/>
            </a:pPr>
            <a:r>
              <a:rPr lang="en-US" dirty="0"/>
              <a:t>We need to change the code to copy each block after it’s computed</a:t>
            </a:r>
          </a:p>
        </p:txBody>
      </p:sp>
      <p:pic>
        <p:nvPicPr>
          <p:cNvPr id="6" name="Picture 5">
            <a:extLst>
              <a:ext uri="{FF2B5EF4-FFF2-40B4-BE49-F238E27FC236}">
                <a16:creationId xmlns:a16="http://schemas.microsoft.com/office/drawing/2014/main" id="{CFC06DF5-9BC1-4A97-9EB8-8F24CAE0BFBA}"/>
              </a:ext>
            </a:extLst>
          </p:cNvPr>
          <p:cNvPicPr>
            <a:picLocks noChangeAspect="1"/>
          </p:cNvPicPr>
          <p:nvPr/>
        </p:nvPicPr>
        <p:blipFill rotWithShape="1">
          <a:blip r:embed="rId2"/>
          <a:srcRect t="15008" b="26123"/>
          <a:stretch/>
        </p:blipFill>
        <p:spPr>
          <a:xfrm>
            <a:off x="476791" y="1861060"/>
            <a:ext cx="6541229" cy="32689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502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dirty="0"/>
              <a:t>Asynchronous mandelbrot</a:t>
            </a:r>
          </a:p>
        </p:txBody>
      </p:sp>
      <p:pic>
        <p:nvPicPr>
          <p:cNvPr id="3" name="Content Placeholder 3">
            <a:extLst>
              <a:ext uri="{FF2B5EF4-FFF2-40B4-BE49-F238E27FC236}">
                <a16:creationId xmlns:a16="http://schemas.microsoft.com/office/drawing/2014/main" id="{657FC7FC-E31E-4ADC-8874-83A63259F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895" y="2032787"/>
            <a:ext cx="3600000"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Group 3">
            <a:extLst>
              <a:ext uri="{FF2B5EF4-FFF2-40B4-BE49-F238E27FC236}">
                <a16:creationId xmlns:a16="http://schemas.microsoft.com/office/drawing/2014/main" id="{C2D695E4-1B5C-4BB9-BC9B-6521AD6B8D58}"/>
              </a:ext>
            </a:extLst>
          </p:cNvPr>
          <p:cNvGrpSpPr/>
          <p:nvPr/>
        </p:nvGrpSpPr>
        <p:grpSpPr>
          <a:xfrm>
            <a:off x="6852895" y="2032787"/>
            <a:ext cx="3600000" cy="3600000"/>
            <a:chOff x="6653633" y="1524787"/>
            <a:chExt cx="3600000" cy="3600000"/>
          </a:xfrm>
        </p:grpSpPr>
        <p:sp>
          <p:nvSpPr>
            <p:cNvPr id="5" name="Rectangle 4">
              <a:extLst>
                <a:ext uri="{FF2B5EF4-FFF2-40B4-BE49-F238E27FC236}">
                  <a16:creationId xmlns:a16="http://schemas.microsoft.com/office/drawing/2014/main" id="{F85167E5-FEEE-427B-90A3-2A365B7ABC95}"/>
                </a:ext>
              </a:extLst>
            </p:cNvPr>
            <p:cNvSpPr/>
            <p:nvPr/>
          </p:nvSpPr>
          <p:spPr>
            <a:xfrm>
              <a:off x="6653633" y="15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0</a:t>
              </a:r>
              <a:endParaRPr lang="en-US" sz="2000" b="1" dirty="0">
                <a:solidFill>
                  <a:srgbClr val="FF0000"/>
                </a:solidFill>
              </a:endParaRPr>
            </a:p>
          </p:txBody>
        </p:sp>
        <p:sp>
          <p:nvSpPr>
            <p:cNvPr id="6" name="Rectangle 5">
              <a:extLst>
                <a:ext uri="{FF2B5EF4-FFF2-40B4-BE49-F238E27FC236}">
                  <a16:creationId xmlns:a16="http://schemas.microsoft.com/office/drawing/2014/main" id="{0BA627BF-D36D-497F-9FFD-29D03EFEDB3B}"/>
                </a:ext>
              </a:extLst>
            </p:cNvPr>
            <p:cNvSpPr/>
            <p:nvPr/>
          </p:nvSpPr>
          <p:spPr>
            <a:xfrm>
              <a:off x="6653633" y="24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ln w="12700">
                    <a:noFill/>
                  </a:ln>
                  <a:solidFill>
                    <a:srgbClr val="FF0000"/>
                  </a:solidFill>
                </a:rPr>
                <a:t>block 1</a:t>
              </a:r>
              <a:endParaRPr lang="en-US" sz="2000" b="1" dirty="0">
                <a:ln w="12700">
                  <a:noFill/>
                </a:ln>
                <a:solidFill>
                  <a:srgbClr val="FF0000"/>
                </a:solidFill>
              </a:endParaRPr>
            </a:p>
          </p:txBody>
        </p:sp>
        <p:sp>
          <p:nvSpPr>
            <p:cNvPr id="7" name="Rectangle 6">
              <a:extLst>
                <a:ext uri="{FF2B5EF4-FFF2-40B4-BE49-F238E27FC236}">
                  <a16:creationId xmlns:a16="http://schemas.microsoft.com/office/drawing/2014/main" id="{0E6F591A-B754-4D3D-AA76-A375D813C60B}"/>
                </a:ext>
              </a:extLst>
            </p:cNvPr>
            <p:cNvSpPr/>
            <p:nvPr/>
          </p:nvSpPr>
          <p:spPr>
            <a:xfrm>
              <a:off x="6653633" y="33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2</a:t>
              </a:r>
              <a:endParaRPr lang="en-US" sz="2000" b="1" dirty="0">
                <a:solidFill>
                  <a:srgbClr val="FF0000"/>
                </a:solidFill>
              </a:endParaRPr>
            </a:p>
          </p:txBody>
        </p:sp>
        <p:sp>
          <p:nvSpPr>
            <p:cNvPr id="8" name="Rectangle 7">
              <a:extLst>
                <a:ext uri="{FF2B5EF4-FFF2-40B4-BE49-F238E27FC236}">
                  <a16:creationId xmlns:a16="http://schemas.microsoft.com/office/drawing/2014/main" id="{398690AF-92AB-4B82-93ED-8ABCF53C70EE}"/>
                </a:ext>
              </a:extLst>
            </p:cNvPr>
            <p:cNvSpPr/>
            <p:nvPr/>
          </p:nvSpPr>
          <p:spPr>
            <a:xfrm>
              <a:off x="6653633" y="42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3</a:t>
              </a:r>
              <a:endParaRPr lang="en-US" sz="2000" b="1" dirty="0">
                <a:solidFill>
                  <a:srgbClr val="FF0000"/>
                </a:solidFill>
              </a:endParaRPr>
            </a:p>
          </p:txBody>
        </p:sp>
      </p:grpSp>
      <p:sp>
        <p:nvSpPr>
          <p:cNvPr id="10" name="TextBox 9">
            <a:extLst>
              <a:ext uri="{FF2B5EF4-FFF2-40B4-BE49-F238E27FC236}">
                <a16:creationId xmlns:a16="http://schemas.microsoft.com/office/drawing/2014/main" id="{F4B297D0-8E25-4B11-93F3-EBB491314F92}"/>
              </a:ext>
            </a:extLst>
          </p:cNvPr>
          <p:cNvSpPr txBox="1"/>
          <p:nvPr/>
        </p:nvSpPr>
        <p:spPr>
          <a:xfrm>
            <a:off x="623905" y="1451690"/>
            <a:ext cx="5967395" cy="4278094"/>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int main()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int </a:t>
            </a:r>
            <a:r>
              <a:rPr lang="en-US" sz="1600" b="1" dirty="0" err="1">
                <a:solidFill>
                  <a:schemeClr val="bg1"/>
                </a:solidFill>
                <a:latin typeface="Consolas" panose="020B0609020204030204" pitchFamily="49" charset="0"/>
                <a:cs typeface="Courier New" panose="02070309020205020404" pitchFamily="49" charset="0"/>
              </a:rPr>
              <a:t>block_size</a:t>
            </a:r>
            <a:r>
              <a:rPr lang="en-US" sz="1600" b="1" dirty="0">
                <a:solidFill>
                  <a:schemeClr val="bg1"/>
                </a:solidFill>
                <a:latin typeface="Consolas" panose="020B0609020204030204" pitchFamily="49" charset="0"/>
                <a:cs typeface="Courier New" panose="02070309020205020404" pitchFamily="49" charset="0"/>
              </a:rPr>
              <a:t> = WIDTH*HEIGHT/4;</a:t>
            </a:r>
          </a:p>
          <a:p>
            <a:pPr>
              <a:lnSpc>
                <a:spcPct val="100000"/>
              </a:lnSpc>
              <a:spcBef>
                <a:spcPts val="0"/>
              </a:spcBef>
              <a:spcAft>
                <a:spcPts val="0"/>
              </a:spcAft>
            </a:pPr>
            <a:r>
              <a:rPr lang="en-US" sz="1600" b="1" dirty="0">
                <a:solidFill>
                  <a:schemeClr val="tx2"/>
                </a:solidFill>
                <a:latin typeface="Consolas" panose="020B0609020204030204" pitchFamily="49" charset="0"/>
                <a:cs typeface="Courier New" panose="02070309020205020404" pitchFamily="49" charset="0"/>
              </a:rPr>
              <a:t>#pragma acc data create(image[0:HEIGHT*WIDTH])</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for(int block=0; block&lt;4; block++)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int </a:t>
            </a:r>
            <a:r>
              <a:rPr lang="en-US" sz="1600" b="1" dirty="0" err="1">
                <a:solidFill>
                  <a:schemeClr val="bg1"/>
                </a:solidFill>
                <a:latin typeface="Consolas" panose="020B0609020204030204" pitchFamily="49" charset="0"/>
                <a:cs typeface="Courier New" panose="02070309020205020404" pitchFamily="49" charset="0"/>
              </a:rPr>
              <a:t>yStart</a:t>
            </a:r>
            <a:r>
              <a:rPr lang="en-US" sz="1600" b="1" dirty="0">
                <a:solidFill>
                  <a:schemeClr val="bg1"/>
                </a:solidFill>
                <a:latin typeface="Consolas" panose="020B0609020204030204" pitchFamily="49" charset="0"/>
                <a:cs typeface="Courier New" panose="02070309020205020404" pitchFamily="49" charset="0"/>
              </a:rPr>
              <a:t> = block*(HEIGHT/4);</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int </a:t>
            </a:r>
            <a:r>
              <a:rPr lang="en-US" sz="1600" b="1" dirty="0" err="1">
                <a:solidFill>
                  <a:schemeClr val="bg1"/>
                </a:solidFill>
                <a:latin typeface="Consolas" panose="020B0609020204030204" pitchFamily="49" charset="0"/>
                <a:cs typeface="Courier New" panose="02070309020205020404" pitchFamily="49" charset="0"/>
              </a:rPr>
              <a:t>yEnd</a:t>
            </a:r>
            <a:r>
              <a:rPr lang="en-US" sz="1600" b="1" dirty="0">
                <a:solidFill>
                  <a:schemeClr val="bg1"/>
                </a:solidFill>
                <a:latin typeface="Consolas" panose="020B0609020204030204" pitchFamily="49" charset="0"/>
                <a:cs typeface="Courier New" panose="02070309020205020404" pitchFamily="49" charset="0"/>
              </a:rPr>
              <a:t>   = </a:t>
            </a:r>
            <a:r>
              <a:rPr lang="en-US" sz="1600" b="1" dirty="0" err="1">
                <a:solidFill>
                  <a:schemeClr val="bg1"/>
                </a:solidFill>
                <a:latin typeface="Consolas" panose="020B0609020204030204" pitchFamily="49" charset="0"/>
                <a:cs typeface="Courier New" panose="02070309020205020404" pitchFamily="49" charset="0"/>
              </a:rPr>
              <a:t>yStart</a:t>
            </a:r>
            <a:r>
              <a:rPr lang="en-US" sz="1600" b="1" dirty="0">
                <a:solidFill>
                  <a:schemeClr val="bg1"/>
                </a:solidFill>
                <a:latin typeface="Consolas" panose="020B0609020204030204" pitchFamily="49" charset="0"/>
                <a:cs typeface="Courier New" panose="02070309020205020404" pitchFamily="49" charset="0"/>
              </a:rPr>
              <a:t>+(HEIGHT/4);</a:t>
            </a:r>
          </a:p>
          <a:p>
            <a:pPr>
              <a:lnSpc>
                <a:spcPct val="100000"/>
              </a:lnSpc>
              <a:spcBef>
                <a:spcPts val="0"/>
              </a:spcBef>
              <a:spcAft>
                <a:spcPts val="0"/>
              </a:spcAft>
            </a:pPr>
            <a:r>
              <a:rPr lang="en-US" sz="1600" b="1" dirty="0">
                <a:solidFill>
                  <a:schemeClr val="tx2"/>
                </a:solidFill>
                <a:latin typeface="Consolas" panose="020B0609020204030204" pitchFamily="49" charset="0"/>
                <a:cs typeface="Courier New" panose="02070309020205020404" pitchFamily="49" charset="0"/>
              </a:rPr>
              <a:t>#pragma acc parallel loop</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for(int y=</a:t>
            </a:r>
            <a:r>
              <a:rPr lang="en-US" sz="1600" b="1" dirty="0" err="1">
                <a:solidFill>
                  <a:schemeClr val="bg1"/>
                </a:solidFill>
                <a:latin typeface="Consolas" panose="020B0609020204030204" pitchFamily="49" charset="0"/>
                <a:cs typeface="Courier New" panose="02070309020205020404" pitchFamily="49" charset="0"/>
              </a:rPr>
              <a:t>yStart;y</a:t>
            </a:r>
            <a:r>
              <a:rPr lang="en-US" sz="1600" b="1" dirty="0">
                <a:solidFill>
                  <a:schemeClr val="bg1"/>
                </a:solidFill>
                <a:latin typeface="Consolas" panose="020B0609020204030204" pitchFamily="49" charset="0"/>
                <a:cs typeface="Courier New" panose="02070309020205020404" pitchFamily="49" charset="0"/>
              </a:rPr>
              <a:t>&lt;</a:t>
            </a:r>
            <a:r>
              <a:rPr lang="en-US" sz="1600" b="1" dirty="0" err="1">
                <a:solidFill>
                  <a:schemeClr val="bg1"/>
                </a:solidFill>
                <a:latin typeface="Consolas" panose="020B0609020204030204" pitchFamily="49" charset="0"/>
                <a:cs typeface="Courier New" panose="02070309020205020404" pitchFamily="49" charset="0"/>
              </a:rPr>
              <a:t>yEnd;y</a:t>
            </a: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tx2"/>
                </a:solidFill>
                <a:latin typeface="Consolas" panose="020B0609020204030204" pitchFamily="49" charset="0"/>
                <a:cs typeface="Courier New" panose="02070309020205020404" pitchFamily="49" charset="0"/>
              </a:rPr>
              <a:t>#pragma acc loop</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for(int x=0;x&lt;</a:t>
            </a:r>
            <a:r>
              <a:rPr lang="en-US" sz="1600" b="1" dirty="0" err="1">
                <a:solidFill>
                  <a:schemeClr val="bg1"/>
                </a:solidFill>
                <a:latin typeface="Consolas" panose="020B0609020204030204" pitchFamily="49" charset="0"/>
                <a:cs typeface="Courier New" panose="02070309020205020404" pitchFamily="49" charset="0"/>
              </a:rPr>
              <a:t>WIDTH;x</a:t>
            </a: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image[y*</a:t>
            </a:r>
            <a:r>
              <a:rPr lang="en-US" sz="1600" b="1" dirty="0" err="1">
                <a:solidFill>
                  <a:schemeClr val="bg1"/>
                </a:solidFill>
                <a:latin typeface="Consolas" panose="020B0609020204030204" pitchFamily="49" charset="0"/>
                <a:cs typeface="Courier New" panose="02070309020205020404" pitchFamily="49" charset="0"/>
              </a:rPr>
              <a:t>WIDTH+x</a:t>
            </a:r>
            <a:r>
              <a:rPr lang="en-US" sz="1600" b="1" dirty="0">
                <a:solidFill>
                  <a:schemeClr val="bg1"/>
                </a:solidFill>
                <a:latin typeface="Consolas" panose="020B0609020204030204" pitchFamily="49" charset="0"/>
                <a:cs typeface="Courier New" panose="02070309020205020404" pitchFamily="49" charset="0"/>
              </a:rPr>
              <a:t>]=mandelbrot(</a:t>
            </a:r>
            <a:r>
              <a:rPr lang="en-US" sz="1600" b="1" dirty="0" err="1">
                <a:solidFill>
                  <a:schemeClr val="bg1"/>
                </a:solidFill>
                <a:latin typeface="Consolas" panose="020B0609020204030204" pitchFamily="49" charset="0"/>
                <a:cs typeface="Courier New" panose="02070309020205020404" pitchFamily="49" charset="0"/>
              </a:rPr>
              <a:t>x,y</a:t>
            </a:r>
            <a:r>
              <a:rPr lang="en-US" sz="1600"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tx2"/>
                </a:solidFill>
                <a:latin typeface="Consolas" panose="020B0609020204030204" pitchFamily="49" charset="0"/>
                <a:cs typeface="Courier New" panose="02070309020205020404" pitchFamily="49" charset="0"/>
              </a:rPr>
              <a:t>#pragma acc update \ 	host(image[</a:t>
            </a:r>
            <a:r>
              <a:rPr lang="en-US" sz="1600" b="1" dirty="0" err="1">
                <a:solidFill>
                  <a:schemeClr val="tx2"/>
                </a:solidFill>
                <a:latin typeface="Consolas" panose="020B0609020204030204" pitchFamily="49" charset="0"/>
                <a:cs typeface="Courier New" panose="02070309020205020404" pitchFamily="49" charset="0"/>
              </a:rPr>
              <a:t>yStart</a:t>
            </a:r>
            <a:r>
              <a:rPr lang="en-US" sz="1600" b="1" dirty="0">
                <a:solidFill>
                  <a:schemeClr val="tx2"/>
                </a:solidFill>
                <a:latin typeface="Consolas" panose="020B0609020204030204" pitchFamily="49" charset="0"/>
                <a:cs typeface="Courier New" panose="02070309020205020404" pitchFamily="49" charset="0"/>
              </a:rPr>
              <a:t>*</a:t>
            </a:r>
            <a:r>
              <a:rPr lang="en-US" sz="1600" b="1" dirty="0" err="1">
                <a:solidFill>
                  <a:schemeClr val="tx2"/>
                </a:solidFill>
                <a:latin typeface="Consolas" panose="020B0609020204030204" pitchFamily="49" charset="0"/>
                <a:cs typeface="Courier New" panose="02070309020205020404" pitchFamily="49" charset="0"/>
              </a:rPr>
              <a:t>WIDTH:block_size</a:t>
            </a:r>
            <a:r>
              <a:rPr lang="en-US" sz="1600" b="1" dirty="0">
                <a:solidFill>
                  <a:schemeClr val="tx2"/>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7017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dirty="0"/>
              <a:t>Asynchronous mandelbrot</a:t>
            </a:r>
          </a:p>
        </p:txBody>
      </p:sp>
      <p:pic>
        <p:nvPicPr>
          <p:cNvPr id="3" name="Content Placeholder 3">
            <a:extLst>
              <a:ext uri="{FF2B5EF4-FFF2-40B4-BE49-F238E27FC236}">
                <a16:creationId xmlns:a16="http://schemas.microsoft.com/office/drawing/2014/main" id="{657FC7FC-E31E-4ADC-8874-83A63259F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895" y="2032787"/>
            <a:ext cx="3600000"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Group 3">
            <a:extLst>
              <a:ext uri="{FF2B5EF4-FFF2-40B4-BE49-F238E27FC236}">
                <a16:creationId xmlns:a16="http://schemas.microsoft.com/office/drawing/2014/main" id="{C2D695E4-1B5C-4BB9-BC9B-6521AD6B8D58}"/>
              </a:ext>
            </a:extLst>
          </p:cNvPr>
          <p:cNvGrpSpPr/>
          <p:nvPr/>
        </p:nvGrpSpPr>
        <p:grpSpPr>
          <a:xfrm>
            <a:off x="6852895" y="2032787"/>
            <a:ext cx="3600000" cy="3600000"/>
            <a:chOff x="6653633" y="1524787"/>
            <a:chExt cx="3600000" cy="3600000"/>
          </a:xfrm>
        </p:grpSpPr>
        <p:sp>
          <p:nvSpPr>
            <p:cNvPr id="5" name="Rectangle 4">
              <a:extLst>
                <a:ext uri="{FF2B5EF4-FFF2-40B4-BE49-F238E27FC236}">
                  <a16:creationId xmlns:a16="http://schemas.microsoft.com/office/drawing/2014/main" id="{F85167E5-FEEE-427B-90A3-2A365B7ABC95}"/>
                </a:ext>
              </a:extLst>
            </p:cNvPr>
            <p:cNvSpPr/>
            <p:nvPr/>
          </p:nvSpPr>
          <p:spPr>
            <a:xfrm>
              <a:off x="6653633" y="15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0</a:t>
              </a:r>
              <a:endParaRPr lang="en-US" sz="2000" b="1" dirty="0">
                <a:solidFill>
                  <a:srgbClr val="FF0000"/>
                </a:solidFill>
              </a:endParaRPr>
            </a:p>
          </p:txBody>
        </p:sp>
        <p:sp>
          <p:nvSpPr>
            <p:cNvPr id="6" name="Rectangle 5">
              <a:extLst>
                <a:ext uri="{FF2B5EF4-FFF2-40B4-BE49-F238E27FC236}">
                  <a16:creationId xmlns:a16="http://schemas.microsoft.com/office/drawing/2014/main" id="{0BA627BF-D36D-497F-9FFD-29D03EFEDB3B}"/>
                </a:ext>
              </a:extLst>
            </p:cNvPr>
            <p:cNvSpPr/>
            <p:nvPr/>
          </p:nvSpPr>
          <p:spPr>
            <a:xfrm>
              <a:off x="6653633" y="24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ln w="12700">
                    <a:noFill/>
                  </a:ln>
                  <a:solidFill>
                    <a:srgbClr val="FF0000"/>
                  </a:solidFill>
                </a:rPr>
                <a:t>block 1</a:t>
              </a:r>
              <a:endParaRPr lang="en-US" sz="2000" b="1" dirty="0">
                <a:ln w="12700">
                  <a:noFill/>
                </a:ln>
                <a:solidFill>
                  <a:srgbClr val="FF0000"/>
                </a:solidFill>
              </a:endParaRPr>
            </a:p>
          </p:txBody>
        </p:sp>
        <p:sp>
          <p:nvSpPr>
            <p:cNvPr id="7" name="Rectangle 6">
              <a:extLst>
                <a:ext uri="{FF2B5EF4-FFF2-40B4-BE49-F238E27FC236}">
                  <a16:creationId xmlns:a16="http://schemas.microsoft.com/office/drawing/2014/main" id="{0E6F591A-B754-4D3D-AA76-A375D813C60B}"/>
                </a:ext>
              </a:extLst>
            </p:cNvPr>
            <p:cNvSpPr/>
            <p:nvPr/>
          </p:nvSpPr>
          <p:spPr>
            <a:xfrm>
              <a:off x="6653633" y="33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2</a:t>
              </a:r>
              <a:endParaRPr lang="en-US" sz="2000" b="1" dirty="0">
                <a:solidFill>
                  <a:srgbClr val="FF0000"/>
                </a:solidFill>
              </a:endParaRPr>
            </a:p>
          </p:txBody>
        </p:sp>
        <p:sp>
          <p:nvSpPr>
            <p:cNvPr id="8" name="Rectangle 7">
              <a:extLst>
                <a:ext uri="{FF2B5EF4-FFF2-40B4-BE49-F238E27FC236}">
                  <a16:creationId xmlns:a16="http://schemas.microsoft.com/office/drawing/2014/main" id="{398690AF-92AB-4B82-93ED-8ABCF53C70EE}"/>
                </a:ext>
              </a:extLst>
            </p:cNvPr>
            <p:cNvSpPr/>
            <p:nvPr/>
          </p:nvSpPr>
          <p:spPr>
            <a:xfrm>
              <a:off x="6653633" y="42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3</a:t>
              </a:r>
              <a:endParaRPr lang="en-US" sz="2000" b="1" dirty="0">
                <a:solidFill>
                  <a:srgbClr val="FF0000"/>
                </a:solidFill>
              </a:endParaRPr>
            </a:p>
          </p:txBody>
        </p:sp>
      </p:grpSp>
      <p:sp>
        <p:nvSpPr>
          <p:cNvPr id="12" name="TextBox 11">
            <a:extLst>
              <a:ext uri="{FF2B5EF4-FFF2-40B4-BE49-F238E27FC236}">
                <a16:creationId xmlns:a16="http://schemas.microsoft.com/office/drawing/2014/main" id="{17EBF672-2430-4106-A99C-E5B5A4B2A9FF}"/>
              </a:ext>
            </a:extLst>
          </p:cNvPr>
          <p:cNvSpPr txBox="1"/>
          <p:nvPr/>
        </p:nvSpPr>
        <p:spPr>
          <a:xfrm>
            <a:off x="344505" y="1726408"/>
            <a:ext cx="6132375" cy="369331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data create(image(:,:))</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do block = 0, 3</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yStart = block*(HEIGHT/4)+1</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yEnd   = yStart+(HEIGHT/4)+1</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parallel loop</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y = yStart, yEnd</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loop</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x = 1, WIDTH</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image(</a:t>
            </a:r>
            <a:r>
              <a:rPr lang="en-US" b="1" dirty="0" err="1">
                <a:solidFill>
                  <a:schemeClr val="bg1"/>
                </a:solidFill>
                <a:latin typeface="Consolas" panose="020B0609020204030204" pitchFamily="49" charset="0"/>
                <a:cs typeface="Courier New" panose="02070309020205020404" pitchFamily="49" charset="0"/>
              </a:rPr>
              <a:t>y,x</a:t>
            </a:r>
            <a:r>
              <a:rPr lang="en-US" b="1" dirty="0">
                <a:solidFill>
                  <a:schemeClr val="bg1"/>
                </a:solidFill>
                <a:latin typeface="Consolas" panose="020B0609020204030204" pitchFamily="49" charset="0"/>
                <a:cs typeface="Courier New" panose="02070309020205020404" pitchFamily="49" charset="0"/>
              </a:rPr>
              <a:t>) = mandelbrot(</a:t>
            </a:r>
            <a:r>
              <a:rPr lang="en-US" b="1" dirty="0" err="1">
                <a:solidFill>
                  <a:schemeClr val="bg1"/>
                </a:solidFill>
                <a:latin typeface="Consolas" panose="020B0609020204030204" pitchFamily="49" charset="0"/>
                <a:cs typeface="Courier New" panose="02070309020205020404" pitchFamily="49" charset="0"/>
              </a:rPr>
              <a:t>x,y</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update self(image(</a:t>
            </a:r>
            <a:r>
              <a:rPr lang="en-US" b="1" dirty="0" err="1">
                <a:solidFill>
                  <a:schemeClr val="accent2"/>
                </a:solidFill>
                <a:latin typeface="Consolas" panose="020B0609020204030204" pitchFamily="49" charset="0"/>
                <a:cs typeface="Courier New" panose="02070309020205020404" pitchFamily="49" charset="0"/>
              </a:rPr>
              <a:t>yStart:yEnd</a:t>
            </a:r>
            <a:r>
              <a:rPr lang="en-US" b="1" dirty="0">
                <a:solidFill>
                  <a:schemeClr val="accent2"/>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end do</a:t>
            </a:r>
          </a:p>
        </p:txBody>
      </p:sp>
    </p:spTree>
    <p:extLst>
      <p:ext uri="{BB962C8B-B14F-4D97-AF65-F5344CB8AC3E}">
        <p14:creationId xmlns:p14="http://schemas.microsoft.com/office/powerpoint/2010/main" val="223873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dirty="0"/>
              <a:t>Asynchronous mandelbrot</a:t>
            </a:r>
          </a:p>
        </p:txBody>
      </p:sp>
      <p:sp>
        <p:nvSpPr>
          <p:cNvPr id="12" name="Content Placeholder 2">
            <a:extLst>
              <a:ext uri="{FF2B5EF4-FFF2-40B4-BE49-F238E27FC236}">
                <a16:creationId xmlns:a16="http://schemas.microsoft.com/office/drawing/2014/main" id="{EDCE47A3-185C-4471-92BD-6D62573BF2BB}"/>
              </a:ext>
            </a:extLst>
          </p:cNvPr>
          <p:cNvSpPr txBox="1">
            <a:spLocks/>
          </p:cNvSpPr>
          <p:nvPr/>
        </p:nvSpPr>
        <p:spPr>
          <a:xfrm>
            <a:off x="476791" y="2166684"/>
            <a:ext cx="3323464" cy="3585590"/>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We have moved all of the data copies to after their block</a:t>
            </a:r>
          </a:p>
          <a:p>
            <a:pPr marL="285750" indent="-285750">
              <a:buFont typeface="Arial" panose="020B0604020202020204" pitchFamily="34" charset="0"/>
              <a:buChar char="•"/>
            </a:pPr>
            <a:r>
              <a:rPr lang="en-US" dirty="0"/>
              <a:t>Next, we will use the async clause to overlap the data movement and compute regions</a:t>
            </a:r>
          </a:p>
        </p:txBody>
      </p:sp>
      <p:pic>
        <p:nvPicPr>
          <p:cNvPr id="4" name="Picture 3">
            <a:extLst>
              <a:ext uri="{FF2B5EF4-FFF2-40B4-BE49-F238E27FC236}">
                <a16:creationId xmlns:a16="http://schemas.microsoft.com/office/drawing/2014/main" id="{13FED111-8902-49AD-88F1-F7E4602BA969}"/>
              </a:ext>
            </a:extLst>
          </p:cNvPr>
          <p:cNvPicPr>
            <a:picLocks noChangeAspect="1"/>
          </p:cNvPicPr>
          <p:nvPr/>
        </p:nvPicPr>
        <p:blipFill rotWithShape="1">
          <a:blip r:embed="rId2"/>
          <a:srcRect t="15214" b="26124"/>
          <a:stretch/>
        </p:blipFill>
        <p:spPr>
          <a:xfrm>
            <a:off x="4174015" y="1645921"/>
            <a:ext cx="6278880" cy="34861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57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2BB6C81-C9EB-4D7B-8A65-38C373D710CE}"/>
              </a:ext>
            </a:extLst>
          </p:cNvPr>
          <p:cNvSpPr/>
          <p:nvPr/>
        </p:nvSpPr>
        <p:spPr>
          <a:xfrm>
            <a:off x="508000" y="2643382"/>
            <a:ext cx="10083800" cy="2778023"/>
          </a:xfrm>
          <a:prstGeom prst="rect">
            <a:avLst/>
          </a:prstGeom>
          <a:solidFill>
            <a:schemeClr val="accent4">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A62B20-02A1-4025-B687-A0B10AC7C15C}"/>
              </a:ext>
            </a:extLst>
          </p:cNvPr>
          <p:cNvSpPr/>
          <p:nvPr/>
        </p:nvSpPr>
        <p:spPr>
          <a:xfrm>
            <a:off x="508000" y="1308100"/>
            <a:ext cx="10083800" cy="863600"/>
          </a:xfrm>
          <a:prstGeom prst="rect">
            <a:avLst/>
          </a:prstGeom>
          <a:solidFill>
            <a:schemeClr val="accent1">
              <a:lumMod val="10000"/>
              <a:lumOff val="90000"/>
            </a:schemeClr>
          </a:solidFill>
          <a:ln w="19050">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1D5D5-99A8-4612-A4BA-CE4D6AABB92F}"/>
              </a:ext>
            </a:extLst>
          </p:cNvPr>
          <p:cNvSpPr>
            <a:spLocks noGrp="1"/>
          </p:cNvSpPr>
          <p:nvPr>
            <p:ph type="title"/>
          </p:nvPr>
        </p:nvSpPr>
        <p:spPr>
          <a:xfrm>
            <a:off x="324789" y="77410"/>
            <a:ext cx="9976104" cy="590931"/>
          </a:xfrm>
        </p:spPr>
        <p:txBody>
          <a:bodyPr/>
          <a:lstStyle/>
          <a:p>
            <a:r>
              <a:rPr lang="en-US" dirty="0"/>
              <a:t>Mandelbrot pipeline</a:t>
            </a:r>
          </a:p>
        </p:txBody>
      </p:sp>
      <p:pic>
        <p:nvPicPr>
          <p:cNvPr id="47" name="Content Placeholder 3">
            <a:extLst>
              <a:ext uri="{FF2B5EF4-FFF2-40B4-BE49-F238E27FC236}">
                <a16:creationId xmlns:a16="http://schemas.microsoft.com/office/drawing/2014/main" id="{8A8848CE-AB70-4933-8549-0000AD81693B}"/>
              </a:ext>
            </a:extLst>
          </p:cNvPr>
          <p:cNvPicPr>
            <a:picLocks noChangeAspect="1"/>
          </p:cNvPicPr>
          <p:nvPr/>
        </p:nvPicPr>
        <p:blipFill rotWithShape="1">
          <a:blip r:embed="rId2">
            <a:extLst>
              <a:ext uri="{28A0092B-C50C-407E-A947-70E740481C1C}">
                <a14:useLocalDpi xmlns:a14="http://schemas.microsoft.com/office/drawing/2010/main" val="0"/>
              </a:ext>
            </a:extLst>
          </a:blip>
          <a:srcRect b="74518"/>
          <a:stretch/>
        </p:blipFill>
        <p:spPr>
          <a:xfrm>
            <a:off x="722566" y="1459091"/>
            <a:ext cx="1729719" cy="575105"/>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48" name="Content Placeholder 3">
            <a:extLst>
              <a:ext uri="{FF2B5EF4-FFF2-40B4-BE49-F238E27FC236}">
                <a16:creationId xmlns:a16="http://schemas.microsoft.com/office/drawing/2014/main" id="{CACB47BF-A0A0-43B9-B4DB-3DA227190E64}"/>
              </a:ext>
            </a:extLst>
          </p:cNvPr>
          <p:cNvPicPr>
            <a:picLocks noChangeAspect="1"/>
          </p:cNvPicPr>
          <p:nvPr/>
        </p:nvPicPr>
        <p:blipFill rotWithShape="1">
          <a:blip r:embed="rId2">
            <a:extLst>
              <a:ext uri="{28A0092B-C50C-407E-A947-70E740481C1C}">
                <a14:useLocalDpi xmlns:a14="http://schemas.microsoft.com/office/drawing/2010/main" val="0"/>
              </a:ext>
            </a:extLst>
          </a:blip>
          <a:srcRect t="49719" b="25141"/>
          <a:stretch/>
        </p:blipFill>
        <p:spPr>
          <a:xfrm>
            <a:off x="5621988" y="1459092"/>
            <a:ext cx="1729718" cy="571824"/>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49" name="Content Placeholder 3">
            <a:extLst>
              <a:ext uri="{FF2B5EF4-FFF2-40B4-BE49-F238E27FC236}">
                <a16:creationId xmlns:a16="http://schemas.microsoft.com/office/drawing/2014/main" id="{309CC465-37F5-427A-B21B-55F8CDD78368}"/>
              </a:ext>
            </a:extLst>
          </p:cNvPr>
          <p:cNvPicPr>
            <a:picLocks noChangeAspect="1"/>
          </p:cNvPicPr>
          <p:nvPr/>
        </p:nvPicPr>
        <p:blipFill rotWithShape="1">
          <a:blip r:embed="rId2">
            <a:extLst>
              <a:ext uri="{28A0092B-C50C-407E-A947-70E740481C1C}">
                <a14:useLocalDpi xmlns:a14="http://schemas.microsoft.com/office/drawing/2010/main" val="0"/>
              </a:ext>
            </a:extLst>
          </a:blip>
          <a:srcRect t="25482" b="49719"/>
          <a:stretch/>
        </p:blipFill>
        <p:spPr>
          <a:xfrm>
            <a:off x="3200339" y="1459091"/>
            <a:ext cx="1729720" cy="575105"/>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50" name="Content Placeholder 3">
            <a:extLst>
              <a:ext uri="{FF2B5EF4-FFF2-40B4-BE49-F238E27FC236}">
                <a16:creationId xmlns:a16="http://schemas.microsoft.com/office/drawing/2014/main" id="{9B4DC169-1228-4507-805D-B0D2391A36DF}"/>
              </a:ext>
            </a:extLst>
          </p:cNvPr>
          <p:cNvPicPr>
            <a:picLocks noChangeAspect="1"/>
          </p:cNvPicPr>
          <p:nvPr/>
        </p:nvPicPr>
        <p:blipFill rotWithShape="1">
          <a:blip r:embed="rId2">
            <a:extLst>
              <a:ext uri="{28A0092B-C50C-407E-A947-70E740481C1C}">
                <a14:useLocalDpi xmlns:a14="http://schemas.microsoft.com/office/drawing/2010/main" val="0"/>
              </a:ext>
            </a:extLst>
          </a:blip>
          <a:srcRect t="74807"/>
          <a:stretch/>
        </p:blipFill>
        <p:spPr>
          <a:xfrm>
            <a:off x="8075728" y="1456631"/>
            <a:ext cx="1729718" cy="584234"/>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51" name="Rectangle 50">
            <a:extLst>
              <a:ext uri="{FF2B5EF4-FFF2-40B4-BE49-F238E27FC236}">
                <a16:creationId xmlns:a16="http://schemas.microsoft.com/office/drawing/2014/main" id="{0D842877-EFC7-41EE-8A3B-7F4F233DB5CA}"/>
              </a:ext>
            </a:extLst>
          </p:cNvPr>
          <p:cNvSpPr/>
          <p:nvPr/>
        </p:nvSpPr>
        <p:spPr>
          <a:xfrm>
            <a:off x="2591227" y="1510494"/>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C5CE1A9-792D-4A4D-95EB-D747438C62C4}"/>
              </a:ext>
            </a:extLst>
          </p:cNvPr>
          <p:cNvSpPr/>
          <p:nvPr/>
        </p:nvSpPr>
        <p:spPr>
          <a:xfrm>
            <a:off x="2785020" y="1510493"/>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2BBB1C-57EE-4953-8AEF-15FEF7F71C08}"/>
              </a:ext>
            </a:extLst>
          </p:cNvPr>
          <p:cNvSpPr/>
          <p:nvPr/>
        </p:nvSpPr>
        <p:spPr>
          <a:xfrm>
            <a:off x="2985165" y="1510493"/>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3960B60-C67E-4499-B597-0377DCC91413}"/>
              </a:ext>
            </a:extLst>
          </p:cNvPr>
          <p:cNvSpPr/>
          <p:nvPr/>
        </p:nvSpPr>
        <p:spPr>
          <a:xfrm>
            <a:off x="5011370" y="1494463"/>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D74928E-F7F2-4419-9CE2-D32EC81CDBBC}"/>
              </a:ext>
            </a:extLst>
          </p:cNvPr>
          <p:cNvSpPr/>
          <p:nvPr/>
        </p:nvSpPr>
        <p:spPr>
          <a:xfrm>
            <a:off x="5205163" y="1494462"/>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84A713D-25B2-446C-87D0-B997C64EEA29}"/>
              </a:ext>
            </a:extLst>
          </p:cNvPr>
          <p:cNvSpPr/>
          <p:nvPr/>
        </p:nvSpPr>
        <p:spPr>
          <a:xfrm>
            <a:off x="5405308" y="1494462"/>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3DCC67-3207-40A2-9F84-10592C0ACA67}"/>
              </a:ext>
            </a:extLst>
          </p:cNvPr>
          <p:cNvSpPr/>
          <p:nvPr/>
        </p:nvSpPr>
        <p:spPr>
          <a:xfrm>
            <a:off x="7461062" y="1492751"/>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D6A1713-83B7-496F-85F8-BC43C56F033D}"/>
              </a:ext>
            </a:extLst>
          </p:cNvPr>
          <p:cNvSpPr/>
          <p:nvPr/>
        </p:nvSpPr>
        <p:spPr>
          <a:xfrm>
            <a:off x="7654855" y="1492750"/>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3C169D1-BE19-4F18-AD9A-BD1C0AF2E7CD}"/>
              </a:ext>
            </a:extLst>
          </p:cNvPr>
          <p:cNvSpPr/>
          <p:nvPr/>
        </p:nvSpPr>
        <p:spPr>
          <a:xfrm>
            <a:off x="7855000" y="1492750"/>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2CDB262-C808-422A-9E43-DD0028C94CDC}"/>
              </a:ext>
            </a:extLst>
          </p:cNvPr>
          <p:cNvSpPr/>
          <p:nvPr/>
        </p:nvSpPr>
        <p:spPr>
          <a:xfrm>
            <a:off x="9888080" y="1492753"/>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1CA761A-F2E6-4F14-BD36-BF582BF44374}"/>
              </a:ext>
            </a:extLst>
          </p:cNvPr>
          <p:cNvSpPr/>
          <p:nvPr/>
        </p:nvSpPr>
        <p:spPr>
          <a:xfrm>
            <a:off x="10081873" y="1492752"/>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C978EC0-0EA3-4601-8EB8-B7F14D79458B}"/>
              </a:ext>
            </a:extLst>
          </p:cNvPr>
          <p:cNvSpPr/>
          <p:nvPr/>
        </p:nvSpPr>
        <p:spPr>
          <a:xfrm>
            <a:off x="10282018" y="1492752"/>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Content Placeholder 3">
            <a:extLst>
              <a:ext uri="{FF2B5EF4-FFF2-40B4-BE49-F238E27FC236}">
                <a16:creationId xmlns:a16="http://schemas.microsoft.com/office/drawing/2014/main" id="{54F2DA92-44E0-450B-8A3A-8BB1D5F3288C}"/>
              </a:ext>
            </a:extLst>
          </p:cNvPr>
          <p:cNvPicPr>
            <a:picLocks noChangeAspect="1"/>
          </p:cNvPicPr>
          <p:nvPr/>
        </p:nvPicPr>
        <p:blipFill rotWithShape="1">
          <a:blip r:embed="rId2">
            <a:extLst>
              <a:ext uri="{28A0092B-C50C-407E-A947-70E740481C1C}">
                <a14:useLocalDpi xmlns:a14="http://schemas.microsoft.com/office/drawing/2010/main" val="0"/>
              </a:ext>
            </a:extLst>
          </a:blip>
          <a:srcRect b="74518"/>
          <a:stretch/>
        </p:blipFill>
        <p:spPr>
          <a:xfrm>
            <a:off x="722566" y="2811459"/>
            <a:ext cx="1729719" cy="590931"/>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64" name="Content Placeholder 3">
            <a:extLst>
              <a:ext uri="{FF2B5EF4-FFF2-40B4-BE49-F238E27FC236}">
                <a16:creationId xmlns:a16="http://schemas.microsoft.com/office/drawing/2014/main" id="{544C98C3-6757-4404-A579-BB7BC49C5AC8}"/>
              </a:ext>
            </a:extLst>
          </p:cNvPr>
          <p:cNvPicPr>
            <a:picLocks noChangeAspect="1"/>
          </p:cNvPicPr>
          <p:nvPr/>
        </p:nvPicPr>
        <p:blipFill rotWithShape="1">
          <a:blip r:embed="rId2">
            <a:extLst>
              <a:ext uri="{28A0092B-C50C-407E-A947-70E740481C1C}">
                <a14:useLocalDpi xmlns:a14="http://schemas.microsoft.com/office/drawing/2010/main" val="0"/>
              </a:ext>
            </a:extLst>
          </a:blip>
          <a:srcRect t="49719" b="25141"/>
          <a:stretch/>
        </p:blipFill>
        <p:spPr>
          <a:xfrm>
            <a:off x="4182006" y="3985409"/>
            <a:ext cx="1729718" cy="583017"/>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65" name="Content Placeholder 3">
            <a:extLst>
              <a:ext uri="{FF2B5EF4-FFF2-40B4-BE49-F238E27FC236}">
                <a16:creationId xmlns:a16="http://schemas.microsoft.com/office/drawing/2014/main" id="{B7B0BEA0-2E08-4F53-9142-6A2ED055326E}"/>
              </a:ext>
            </a:extLst>
          </p:cNvPr>
          <p:cNvPicPr>
            <a:picLocks noChangeAspect="1"/>
          </p:cNvPicPr>
          <p:nvPr/>
        </p:nvPicPr>
        <p:blipFill rotWithShape="1">
          <a:blip r:embed="rId2">
            <a:extLst>
              <a:ext uri="{28A0092B-C50C-407E-A947-70E740481C1C}">
                <a14:useLocalDpi xmlns:a14="http://schemas.microsoft.com/office/drawing/2010/main" val="0"/>
              </a:ext>
            </a:extLst>
          </a:blip>
          <a:srcRect t="25482" b="49719"/>
          <a:stretch/>
        </p:blipFill>
        <p:spPr>
          <a:xfrm>
            <a:off x="2452285" y="3402390"/>
            <a:ext cx="1729720" cy="575105"/>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66" name="Content Placeholder 3">
            <a:extLst>
              <a:ext uri="{FF2B5EF4-FFF2-40B4-BE49-F238E27FC236}">
                <a16:creationId xmlns:a16="http://schemas.microsoft.com/office/drawing/2014/main" id="{FEF0668B-4542-4CDA-B5ED-519E6A1E6D2B}"/>
              </a:ext>
            </a:extLst>
          </p:cNvPr>
          <p:cNvPicPr>
            <a:picLocks noChangeAspect="1"/>
          </p:cNvPicPr>
          <p:nvPr/>
        </p:nvPicPr>
        <p:blipFill rotWithShape="1">
          <a:blip r:embed="rId2">
            <a:extLst>
              <a:ext uri="{28A0092B-C50C-407E-A947-70E740481C1C}">
                <a14:useLocalDpi xmlns:a14="http://schemas.microsoft.com/office/drawing/2010/main" val="0"/>
              </a:ext>
            </a:extLst>
          </a:blip>
          <a:srcRect t="74807"/>
          <a:stretch/>
        </p:blipFill>
        <p:spPr>
          <a:xfrm>
            <a:off x="5911724" y="4568426"/>
            <a:ext cx="1729718" cy="584234"/>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7" name="Rectangle 66">
            <a:extLst>
              <a:ext uri="{FF2B5EF4-FFF2-40B4-BE49-F238E27FC236}">
                <a16:creationId xmlns:a16="http://schemas.microsoft.com/office/drawing/2014/main" id="{52DCEF32-5695-4ECB-84C7-0D15627134BD}"/>
              </a:ext>
            </a:extLst>
          </p:cNvPr>
          <p:cNvSpPr/>
          <p:nvPr/>
        </p:nvSpPr>
        <p:spPr>
          <a:xfrm>
            <a:off x="2534836" y="2857426"/>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52814D8-95E4-4E98-9F5C-E71D2063693F}"/>
              </a:ext>
            </a:extLst>
          </p:cNvPr>
          <p:cNvSpPr/>
          <p:nvPr/>
        </p:nvSpPr>
        <p:spPr>
          <a:xfrm>
            <a:off x="2728629" y="2857425"/>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2C2D4D5-DD83-45AB-A66B-39F772C81126}"/>
              </a:ext>
            </a:extLst>
          </p:cNvPr>
          <p:cNvSpPr/>
          <p:nvPr/>
        </p:nvSpPr>
        <p:spPr>
          <a:xfrm>
            <a:off x="2928774" y="2857425"/>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C409B04-DFE4-4D43-B123-38F306692698}"/>
              </a:ext>
            </a:extLst>
          </p:cNvPr>
          <p:cNvSpPr/>
          <p:nvPr/>
        </p:nvSpPr>
        <p:spPr>
          <a:xfrm>
            <a:off x="4266096" y="3437160"/>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4B631C74-1D96-467D-832F-11C72A243EF0}"/>
              </a:ext>
            </a:extLst>
          </p:cNvPr>
          <p:cNvSpPr/>
          <p:nvPr/>
        </p:nvSpPr>
        <p:spPr>
          <a:xfrm>
            <a:off x="4459889" y="3437159"/>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9195B44-2713-47E8-BD46-154781B6DEED}"/>
              </a:ext>
            </a:extLst>
          </p:cNvPr>
          <p:cNvSpPr/>
          <p:nvPr/>
        </p:nvSpPr>
        <p:spPr>
          <a:xfrm>
            <a:off x="4660034" y="3437159"/>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932CAB0-CBF2-4C05-9DAF-2C720A0B9167}"/>
              </a:ext>
            </a:extLst>
          </p:cNvPr>
          <p:cNvSpPr/>
          <p:nvPr/>
        </p:nvSpPr>
        <p:spPr>
          <a:xfrm>
            <a:off x="6021162" y="4018467"/>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39F5FC6-3165-48DB-AC38-5DC7490FE11B}"/>
              </a:ext>
            </a:extLst>
          </p:cNvPr>
          <p:cNvSpPr/>
          <p:nvPr/>
        </p:nvSpPr>
        <p:spPr>
          <a:xfrm>
            <a:off x="6214955" y="4018466"/>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95DF522-EC8E-4208-AEEE-51E40E736CCF}"/>
              </a:ext>
            </a:extLst>
          </p:cNvPr>
          <p:cNvSpPr/>
          <p:nvPr/>
        </p:nvSpPr>
        <p:spPr>
          <a:xfrm>
            <a:off x="6415100" y="4018466"/>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5CE33B3-CE8B-4970-A73B-D894EBF3BDD8}"/>
              </a:ext>
            </a:extLst>
          </p:cNvPr>
          <p:cNvSpPr/>
          <p:nvPr/>
        </p:nvSpPr>
        <p:spPr>
          <a:xfrm>
            <a:off x="7722753" y="4614186"/>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4AE5317-F3FF-49C1-99E5-B0B1E48A4950}"/>
              </a:ext>
            </a:extLst>
          </p:cNvPr>
          <p:cNvSpPr/>
          <p:nvPr/>
        </p:nvSpPr>
        <p:spPr>
          <a:xfrm>
            <a:off x="7916546" y="4614185"/>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FDEB303-3460-41AB-8AC6-65B041929140}"/>
              </a:ext>
            </a:extLst>
          </p:cNvPr>
          <p:cNvSpPr/>
          <p:nvPr/>
        </p:nvSpPr>
        <p:spPr>
          <a:xfrm>
            <a:off x="8116691" y="4614185"/>
            <a:ext cx="123940" cy="500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89BB32-5ADE-4F90-BDCB-6A28C8EB69AE}"/>
              </a:ext>
            </a:extLst>
          </p:cNvPr>
          <p:cNvSpPr txBox="1"/>
          <p:nvPr/>
        </p:nvSpPr>
        <p:spPr>
          <a:xfrm>
            <a:off x="461660" y="969207"/>
            <a:ext cx="210416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tx2"/>
                </a:solidFill>
              </a:rPr>
              <a:t>WITHOUT ASYNC</a:t>
            </a:r>
          </a:p>
        </p:txBody>
      </p:sp>
      <p:sp>
        <p:nvSpPr>
          <p:cNvPr id="86" name="TextBox 85">
            <a:extLst>
              <a:ext uri="{FF2B5EF4-FFF2-40B4-BE49-F238E27FC236}">
                <a16:creationId xmlns:a16="http://schemas.microsoft.com/office/drawing/2014/main" id="{0A0C8555-69BD-4025-B91B-6753C3F00EA3}"/>
              </a:ext>
            </a:extLst>
          </p:cNvPr>
          <p:cNvSpPr txBox="1"/>
          <p:nvPr/>
        </p:nvSpPr>
        <p:spPr>
          <a:xfrm>
            <a:off x="508000" y="2327476"/>
            <a:ext cx="162102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rgbClr val="FF0000"/>
                </a:solidFill>
              </a:rPr>
              <a:t>WITH ASYNC</a:t>
            </a:r>
          </a:p>
        </p:txBody>
      </p:sp>
    </p:spTree>
    <p:extLst>
      <p:ext uri="{BB962C8B-B14F-4D97-AF65-F5344CB8AC3E}">
        <p14:creationId xmlns:p14="http://schemas.microsoft.com/office/powerpoint/2010/main" val="283979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dirty="0"/>
              <a:t>Asynchronous mandelbrot</a:t>
            </a:r>
          </a:p>
        </p:txBody>
      </p:sp>
      <p:pic>
        <p:nvPicPr>
          <p:cNvPr id="3" name="Content Placeholder 3">
            <a:extLst>
              <a:ext uri="{FF2B5EF4-FFF2-40B4-BE49-F238E27FC236}">
                <a16:creationId xmlns:a16="http://schemas.microsoft.com/office/drawing/2014/main" id="{657FC7FC-E31E-4ADC-8874-83A63259F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91" y="1766874"/>
            <a:ext cx="3600000"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Group 3">
            <a:extLst>
              <a:ext uri="{FF2B5EF4-FFF2-40B4-BE49-F238E27FC236}">
                <a16:creationId xmlns:a16="http://schemas.microsoft.com/office/drawing/2014/main" id="{C2D695E4-1B5C-4BB9-BC9B-6521AD6B8D58}"/>
              </a:ext>
            </a:extLst>
          </p:cNvPr>
          <p:cNvGrpSpPr/>
          <p:nvPr/>
        </p:nvGrpSpPr>
        <p:grpSpPr>
          <a:xfrm>
            <a:off x="476791" y="1766874"/>
            <a:ext cx="3600000" cy="3600000"/>
            <a:chOff x="6653633" y="1524787"/>
            <a:chExt cx="3600000" cy="3600000"/>
          </a:xfrm>
        </p:grpSpPr>
        <p:sp>
          <p:nvSpPr>
            <p:cNvPr id="5" name="Rectangle 4">
              <a:extLst>
                <a:ext uri="{FF2B5EF4-FFF2-40B4-BE49-F238E27FC236}">
                  <a16:creationId xmlns:a16="http://schemas.microsoft.com/office/drawing/2014/main" id="{F85167E5-FEEE-427B-90A3-2A365B7ABC95}"/>
                </a:ext>
              </a:extLst>
            </p:cNvPr>
            <p:cNvSpPr/>
            <p:nvPr/>
          </p:nvSpPr>
          <p:spPr>
            <a:xfrm>
              <a:off x="6653633" y="15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0</a:t>
              </a:r>
              <a:endParaRPr lang="en-US" sz="2000" b="1" dirty="0">
                <a:solidFill>
                  <a:srgbClr val="FF0000"/>
                </a:solidFill>
              </a:endParaRPr>
            </a:p>
          </p:txBody>
        </p:sp>
        <p:sp>
          <p:nvSpPr>
            <p:cNvPr id="6" name="Rectangle 5">
              <a:extLst>
                <a:ext uri="{FF2B5EF4-FFF2-40B4-BE49-F238E27FC236}">
                  <a16:creationId xmlns:a16="http://schemas.microsoft.com/office/drawing/2014/main" id="{0BA627BF-D36D-497F-9FFD-29D03EFEDB3B}"/>
                </a:ext>
              </a:extLst>
            </p:cNvPr>
            <p:cNvSpPr/>
            <p:nvPr/>
          </p:nvSpPr>
          <p:spPr>
            <a:xfrm>
              <a:off x="6653633" y="24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ln w="12700">
                    <a:noFill/>
                  </a:ln>
                  <a:solidFill>
                    <a:srgbClr val="FF0000"/>
                  </a:solidFill>
                </a:rPr>
                <a:t>block 1</a:t>
              </a:r>
              <a:endParaRPr lang="en-US" sz="2000" b="1" dirty="0">
                <a:ln w="12700">
                  <a:noFill/>
                </a:ln>
                <a:solidFill>
                  <a:srgbClr val="FF0000"/>
                </a:solidFill>
              </a:endParaRPr>
            </a:p>
          </p:txBody>
        </p:sp>
        <p:sp>
          <p:nvSpPr>
            <p:cNvPr id="7" name="Rectangle 6">
              <a:extLst>
                <a:ext uri="{FF2B5EF4-FFF2-40B4-BE49-F238E27FC236}">
                  <a16:creationId xmlns:a16="http://schemas.microsoft.com/office/drawing/2014/main" id="{0E6F591A-B754-4D3D-AA76-A375D813C60B}"/>
                </a:ext>
              </a:extLst>
            </p:cNvPr>
            <p:cNvSpPr/>
            <p:nvPr/>
          </p:nvSpPr>
          <p:spPr>
            <a:xfrm>
              <a:off x="6653633" y="33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2</a:t>
              </a:r>
              <a:endParaRPr lang="en-US" sz="2000" b="1" dirty="0">
                <a:solidFill>
                  <a:srgbClr val="FF0000"/>
                </a:solidFill>
              </a:endParaRPr>
            </a:p>
          </p:txBody>
        </p:sp>
        <p:sp>
          <p:nvSpPr>
            <p:cNvPr id="8" name="Rectangle 7">
              <a:extLst>
                <a:ext uri="{FF2B5EF4-FFF2-40B4-BE49-F238E27FC236}">
                  <a16:creationId xmlns:a16="http://schemas.microsoft.com/office/drawing/2014/main" id="{398690AF-92AB-4B82-93ED-8ABCF53C70EE}"/>
                </a:ext>
              </a:extLst>
            </p:cNvPr>
            <p:cNvSpPr/>
            <p:nvPr/>
          </p:nvSpPr>
          <p:spPr>
            <a:xfrm>
              <a:off x="6653633" y="42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3</a:t>
              </a:r>
              <a:endParaRPr lang="en-US" sz="2000" b="1" dirty="0">
                <a:solidFill>
                  <a:srgbClr val="FF0000"/>
                </a:solidFill>
              </a:endParaRPr>
            </a:p>
          </p:txBody>
        </p:sp>
      </p:grpSp>
      <p:sp>
        <p:nvSpPr>
          <p:cNvPr id="10" name="TextBox 9">
            <a:extLst>
              <a:ext uri="{FF2B5EF4-FFF2-40B4-BE49-F238E27FC236}">
                <a16:creationId xmlns:a16="http://schemas.microsoft.com/office/drawing/2014/main" id="{F4B297D0-8E25-4B11-93F3-EBB491314F92}"/>
              </a:ext>
            </a:extLst>
          </p:cNvPr>
          <p:cNvSpPr txBox="1"/>
          <p:nvPr/>
        </p:nvSpPr>
        <p:spPr>
          <a:xfrm>
            <a:off x="4764105" y="1405567"/>
            <a:ext cx="5967395" cy="4524315"/>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int main() {</a:t>
            </a:r>
          </a:p>
          <a:p>
            <a:pPr>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int </a:t>
            </a:r>
            <a:r>
              <a:rPr lang="en-US" sz="1600" b="1" dirty="0" err="1">
                <a:solidFill>
                  <a:schemeClr val="bg1"/>
                </a:solidFill>
                <a:latin typeface="Consolas" panose="020B0609020204030204" pitchFamily="49" charset="0"/>
                <a:cs typeface="Courier New" panose="02070309020205020404" pitchFamily="49" charset="0"/>
              </a:rPr>
              <a:t>block_size</a:t>
            </a:r>
            <a:r>
              <a:rPr lang="en-US" sz="1600" b="1" dirty="0">
                <a:solidFill>
                  <a:schemeClr val="bg1"/>
                </a:solidFill>
                <a:latin typeface="Consolas" panose="020B0609020204030204" pitchFamily="49" charset="0"/>
                <a:cs typeface="Courier New" panose="02070309020205020404" pitchFamily="49" charset="0"/>
              </a:rPr>
              <a:t> = WIDTH*HEIGHT/4;</a:t>
            </a:r>
          </a:p>
          <a:p>
            <a:pPr>
              <a:lnSpc>
                <a:spcPct val="100000"/>
              </a:lnSpc>
              <a:spcBef>
                <a:spcPts val="0"/>
              </a:spcBef>
              <a:spcAft>
                <a:spcPts val="0"/>
              </a:spcAft>
            </a:pPr>
            <a:r>
              <a:rPr lang="en-US" sz="1600" b="1" dirty="0">
                <a:solidFill>
                  <a:schemeClr val="tx2"/>
                </a:solidFill>
                <a:latin typeface="Consolas" panose="020B0609020204030204" pitchFamily="49" charset="0"/>
                <a:cs typeface="Courier New" panose="02070309020205020404" pitchFamily="49" charset="0"/>
              </a:rPr>
              <a:t>#pragma acc data create(image[0:HEIGHT*WIDTH])</a:t>
            </a:r>
            <a:endParaRPr lang="en-US" sz="1600" b="1" dirty="0">
              <a:solidFill>
                <a:srgbClr val="FF0000"/>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for(int block=0; block&lt;4; block++)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int </a:t>
            </a:r>
            <a:r>
              <a:rPr lang="en-US" sz="1600" b="1" dirty="0" err="1">
                <a:solidFill>
                  <a:schemeClr val="bg1"/>
                </a:solidFill>
                <a:latin typeface="Consolas" panose="020B0609020204030204" pitchFamily="49" charset="0"/>
                <a:cs typeface="Courier New" panose="02070309020205020404" pitchFamily="49" charset="0"/>
              </a:rPr>
              <a:t>yStart</a:t>
            </a:r>
            <a:r>
              <a:rPr lang="en-US" sz="1600" b="1" dirty="0">
                <a:solidFill>
                  <a:schemeClr val="bg1"/>
                </a:solidFill>
                <a:latin typeface="Consolas" panose="020B0609020204030204" pitchFamily="49" charset="0"/>
                <a:cs typeface="Courier New" panose="02070309020205020404" pitchFamily="49" charset="0"/>
              </a:rPr>
              <a:t> = block*(HEIGHT/4);</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int </a:t>
            </a:r>
            <a:r>
              <a:rPr lang="en-US" sz="1600" b="1" dirty="0" err="1">
                <a:solidFill>
                  <a:schemeClr val="bg1"/>
                </a:solidFill>
                <a:latin typeface="Consolas" panose="020B0609020204030204" pitchFamily="49" charset="0"/>
                <a:cs typeface="Courier New" panose="02070309020205020404" pitchFamily="49" charset="0"/>
              </a:rPr>
              <a:t>yEnd</a:t>
            </a:r>
            <a:r>
              <a:rPr lang="en-US" sz="1600" b="1" dirty="0">
                <a:solidFill>
                  <a:schemeClr val="bg1"/>
                </a:solidFill>
                <a:latin typeface="Consolas" panose="020B0609020204030204" pitchFamily="49" charset="0"/>
                <a:cs typeface="Courier New" panose="02070309020205020404" pitchFamily="49" charset="0"/>
              </a:rPr>
              <a:t>   = </a:t>
            </a:r>
            <a:r>
              <a:rPr lang="en-US" sz="1600" b="1" dirty="0" err="1">
                <a:solidFill>
                  <a:schemeClr val="bg1"/>
                </a:solidFill>
                <a:latin typeface="Consolas" panose="020B0609020204030204" pitchFamily="49" charset="0"/>
                <a:cs typeface="Courier New" panose="02070309020205020404" pitchFamily="49" charset="0"/>
              </a:rPr>
              <a:t>yStart</a:t>
            </a:r>
            <a:r>
              <a:rPr lang="en-US" sz="1600" b="1" dirty="0">
                <a:solidFill>
                  <a:schemeClr val="bg1"/>
                </a:solidFill>
                <a:latin typeface="Consolas" panose="020B0609020204030204" pitchFamily="49" charset="0"/>
                <a:cs typeface="Courier New" panose="02070309020205020404" pitchFamily="49" charset="0"/>
              </a:rPr>
              <a:t>+(HEIGHT/4);</a:t>
            </a:r>
          </a:p>
          <a:p>
            <a:pPr>
              <a:lnSpc>
                <a:spcPct val="100000"/>
              </a:lnSpc>
              <a:spcBef>
                <a:spcPts val="0"/>
              </a:spcBef>
              <a:spcAft>
                <a:spcPts val="0"/>
              </a:spcAft>
            </a:pPr>
            <a:r>
              <a:rPr lang="en-US" sz="1600" b="1" dirty="0">
                <a:solidFill>
                  <a:schemeClr val="tx2"/>
                </a:solidFill>
                <a:latin typeface="Consolas" panose="020B0609020204030204" pitchFamily="49" charset="0"/>
                <a:cs typeface="Courier New" panose="02070309020205020404" pitchFamily="49" charset="0"/>
              </a:rPr>
              <a:t>#pragma acc parallel loop </a:t>
            </a:r>
            <a:r>
              <a:rPr lang="en-US" sz="1600" b="1" dirty="0">
                <a:solidFill>
                  <a:srgbClr val="FF0000"/>
                </a:solidFill>
                <a:latin typeface="Consolas" panose="020B0609020204030204" pitchFamily="49" charset="0"/>
                <a:cs typeface="Courier New" panose="02070309020205020404" pitchFamily="49" charset="0"/>
              </a:rPr>
              <a:t>async(block%2)</a:t>
            </a:r>
            <a:endParaRPr lang="en-US" sz="1600" b="1" dirty="0">
              <a:solidFill>
                <a:schemeClr val="tx2"/>
              </a:solidFill>
              <a:latin typeface="Consolas" panose="020B0609020204030204" pitchFamily="49" charset="0"/>
              <a:cs typeface="Courier New" panose="02070309020205020404" pitchFamily="49" charset="0"/>
            </a:endParaRP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for(int y=</a:t>
            </a:r>
            <a:r>
              <a:rPr lang="en-US" sz="1600" b="1" dirty="0" err="1">
                <a:solidFill>
                  <a:schemeClr val="bg1"/>
                </a:solidFill>
                <a:latin typeface="Consolas" panose="020B0609020204030204" pitchFamily="49" charset="0"/>
                <a:cs typeface="Courier New" panose="02070309020205020404" pitchFamily="49" charset="0"/>
              </a:rPr>
              <a:t>yStart;y</a:t>
            </a:r>
            <a:r>
              <a:rPr lang="en-US" sz="1600" b="1" dirty="0">
                <a:solidFill>
                  <a:schemeClr val="bg1"/>
                </a:solidFill>
                <a:latin typeface="Consolas" panose="020B0609020204030204" pitchFamily="49" charset="0"/>
                <a:cs typeface="Courier New" panose="02070309020205020404" pitchFamily="49" charset="0"/>
              </a:rPr>
              <a:t>&lt;</a:t>
            </a:r>
            <a:r>
              <a:rPr lang="en-US" sz="1600" b="1" dirty="0" err="1">
                <a:solidFill>
                  <a:schemeClr val="bg1"/>
                </a:solidFill>
                <a:latin typeface="Consolas" panose="020B0609020204030204" pitchFamily="49" charset="0"/>
                <a:cs typeface="Courier New" panose="02070309020205020404" pitchFamily="49" charset="0"/>
              </a:rPr>
              <a:t>yEnd;y</a:t>
            </a: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tx2"/>
                </a:solidFill>
                <a:latin typeface="Consolas" panose="020B0609020204030204" pitchFamily="49" charset="0"/>
                <a:cs typeface="Courier New" panose="02070309020205020404" pitchFamily="49" charset="0"/>
              </a:rPr>
              <a:t>#pragma acc loop</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for(int x=0;x&lt;</a:t>
            </a:r>
            <a:r>
              <a:rPr lang="en-US" sz="1600" b="1" dirty="0" err="1">
                <a:solidFill>
                  <a:schemeClr val="bg1"/>
                </a:solidFill>
                <a:latin typeface="Consolas" panose="020B0609020204030204" pitchFamily="49" charset="0"/>
                <a:cs typeface="Courier New" panose="02070309020205020404" pitchFamily="49" charset="0"/>
              </a:rPr>
              <a:t>WIDTH;x</a:t>
            </a: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image[y*</a:t>
            </a:r>
            <a:r>
              <a:rPr lang="en-US" sz="1600" b="1" dirty="0" err="1">
                <a:solidFill>
                  <a:schemeClr val="bg1"/>
                </a:solidFill>
                <a:latin typeface="Consolas" panose="020B0609020204030204" pitchFamily="49" charset="0"/>
                <a:cs typeface="Courier New" panose="02070309020205020404" pitchFamily="49" charset="0"/>
              </a:rPr>
              <a:t>WIDTH+x</a:t>
            </a:r>
            <a:r>
              <a:rPr lang="en-US" sz="1600" b="1" dirty="0">
                <a:solidFill>
                  <a:schemeClr val="bg1"/>
                </a:solidFill>
                <a:latin typeface="Consolas" panose="020B0609020204030204" pitchFamily="49" charset="0"/>
                <a:cs typeface="Courier New" panose="02070309020205020404" pitchFamily="49" charset="0"/>
              </a:rPr>
              <a:t>]=mandelbrot(</a:t>
            </a:r>
            <a:r>
              <a:rPr lang="en-US" sz="1600" b="1" dirty="0" err="1">
                <a:solidFill>
                  <a:schemeClr val="bg1"/>
                </a:solidFill>
                <a:latin typeface="Consolas" panose="020B0609020204030204" pitchFamily="49" charset="0"/>
                <a:cs typeface="Courier New" panose="02070309020205020404" pitchFamily="49" charset="0"/>
              </a:rPr>
              <a:t>x,y</a:t>
            </a:r>
            <a:r>
              <a:rPr lang="en-US" sz="1600"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chemeClr val="tx2"/>
                </a:solidFill>
                <a:latin typeface="Consolas" panose="020B0609020204030204" pitchFamily="49" charset="0"/>
                <a:cs typeface="Courier New" panose="02070309020205020404" pitchFamily="49" charset="0"/>
              </a:rPr>
              <a:t>#pragma acc update \ host(image[</a:t>
            </a:r>
            <a:r>
              <a:rPr lang="en-US" sz="1600" b="1" dirty="0" err="1">
                <a:solidFill>
                  <a:schemeClr val="tx2"/>
                </a:solidFill>
                <a:latin typeface="Consolas" panose="020B0609020204030204" pitchFamily="49" charset="0"/>
                <a:cs typeface="Courier New" panose="02070309020205020404" pitchFamily="49" charset="0"/>
              </a:rPr>
              <a:t>yStart</a:t>
            </a:r>
            <a:r>
              <a:rPr lang="en-US" sz="1600" b="1" dirty="0">
                <a:solidFill>
                  <a:schemeClr val="tx2"/>
                </a:solidFill>
                <a:latin typeface="Consolas" panose="020B0609020204030204" pitchFamily="49" charset="0"/>
                <a:cs typeface="Courier New" panose="02070309020205020404" pitchFamily="49" charset="0"/>
              </a:rPr>
              <a:t>*</a:t>
            </a:r>
            <a:r>
              <a:rPr lang="en-US" sz="1600" b="1" dirty="0" err="1">
                <a:solidFill>
                  <a:schemeClr val="tx2"/>
                </a:solidFill>
                <a:latin typeface="Consolas" panose="020B0609020204030204" pitchFamily="49" charset="0"/>
                <a:cs typeface="Courier New" panose="02070309020205020404" pitchFamily="49" charset="0"/>
              </a:rPr>
              <a:t>WIDTH:block_size</a:t>
            </a:r>
            <a:r>
              <a:rPr lang="en-US" sz="1600" b="1" dirty="0">
                <a:solidFill>
                  <a:schemeClr val="tx2"/>
                </a:solidFill>
                <a:latin typeface="Consolas" panose="020B0609020204030204" pitchFamily="49" charset="0"/>
                <a:cs typeface="Courier New" panose="02070309020205020404" pitchFamily="49" charset="0"/>
              </a:rPr>
              <a:t>]) </a:t>
            </a:r>
            <a:r>
              <a:rPr lang="en-US" sz="1600" b="1" dirty="0">
                <a:solidFill>
                  <a:srgbClr val="FF0000"/>
                </a:solidFill>
                <a:latin typeface="Consolas" panose="020B0609020204030204" pitchFamily="49" charset="0"/>
                <a:cs typeface="Courier New" panose="02070309020205020404" pitchFamily="49" charset="0"/>
              </a:rPr>
              <a:t>async(block%2)</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	}</a:t>
            </a:r>
          </a:p>
          <a:p>
            <a:pPr>
              <a:lnSpc>
                <a:spcPct val="100000"/>
              </a:lnSpc>
              <a:spcBef>
                <a:spcPts val="0"/>
              </a:spcBef>
              <a:spcAft>
                <a:spcPts val="0"/>
              </a:spcAft>
            </a:pPr>
            <a:r>
              <a:rPr lang="en-US" sz="1600" b="1" dirty="0">
                <a:solidFill>
                  <a:srgbClr val="FF0000"/>
                </a:solidFill>
                <a:latin typeface="Consolas" panose="020B0609020204030204" pitchFamily="49" charset="0"/>
                <a:cs typeface="Courier New" panose="02070309020205020404" pitchFamily="49" charset="0"/>
              </a:rPr>
              <a:t>#pragma acc wait</a:t>
            </a:r>
          </a:p>
          <a:p>
            <a:pPr>
              <a:lnSpc>
                <a:spcPct val="100000"/>
              </a:lnSpc>
              <a:spcBef>
                <a:spcPts val="0"/>
              </a:spcBef>
              <a:spcAft>
                <a:spcPts val="0"/>
              </a:spcAft>
            </a:pPr>
            <a:r>
              <a:rPr lang="en-US" sz="1600" b="1"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90262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dirty="0"/>
              <a:t>Asynchronous mandelbrot</a:t>
            </a:r>
          </a:p>
        </p:txBody>
      </p:sp>
      <p:pic>
        <p:nvPicPr>
          <p:cNvPr id="3" name="Content Placeholder 3">
            <a:extLst>
              <a:ext uri="{FF2B5EF4-FFF2-40B4-BE49-F238E27FC236}">
                <a16:creationId xmlns:a16="http://schemas.microsoft.com/office/drawing/2014/main" id="{657FC7FC-E31E-4ADC-8874-83A63259F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91" y="1766874"/>
            <a:ext cx="3600000" cy="36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 name="Group 3">
            <a:extLst>
              <a:ext uri="{FF2B5EF4-FFF2-40B4-BE49-F238E27FC236}">
                <a16:creationId xmlns:a16="http://schemas.microsoft.com/office/drawing/2014/main" id="{C2D695E4-1B5C-4BB9-BC9B-6521AD6B8D58}"/>
              </a:ext>
            </a:extLst>
          </p:cNvPr>
          <p:cNvGrpSpPr/>
          <p:nvPr/>
        </p:nvGrpSpPr>
        <p:grpSpPr>
          <a:xfrm>
            <a:off x="476791" y="1766874"/>
            <a:ext cx="3600000" cy="3600000"/>
            <a:chOff x="6653633" y="1524787"/>
            <a:chExt cx="3600000" cy="3600000"/>
          </a:xfrm>
        </p:grpSpPr>
        <p:sp>
          <p:nvSpPr>
            <p:cNvPr id="5" name="Rectangle 4">
              <a:extLst>
                <a:ext uri="{FF2B5EF4-FFF2-40B4-BE49-F238E27FC236}">
                  <a16:creationId xmlns:a16="http://schemas.microsoft.com/office/drawing/2014/main" id="{F85167E5-FEEE-427B-90A3-2A365B7ABC95}"/>
                </a:ext>
              </a:extLst>
            </p:cNvPr>
            <p:cNvSpPr/>
            <p:nvPr/>
          </p:nvSpPr>
          <p:spPr>
            <a:xfrm>
              <a:off x="6653633" y="15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0</a:t>
              </a:r>
              <a:endParaRPr lang="en-US" sz="2000" b="1" dirty="0">
                <a:solidFill>
                  <a:srgbClr val="FF0000"/>
                </a:solidFill>
              </a:endParaRPr>
            </a:p>
          </p:txBody>
        </p:sp>
        <p:sp>
          <p:nvSpPr>
            <p:cNvPr id="6" name="Rectangle 5">
              <a:extLst>
                <a:ext uri="{FF2B5EF4-FFF2-40B4-BE49-F238E27FC236}">
                  <a16:creationId xmlns:a16="http://schemas.microsoft.com/office/drawing/2014/main" id="{0BA627BF-D36D-497F-9FFD-29D03EFEDB3B}"/>
                </a:ext>
              </a:extLst>
            </p:cNvPr>
            <p:cNvSpPr/>
            <p:nvPr/>
          </p:nvSpPr>
          <p:spPr>
            <a:xfrm>
              <a:off x="6653633" y="24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ln w="12700">
                    <a:noFill/>
                  </a:ln>
                  <a:solidFill>
                    <a:srgbClr val="FF0000"/>
                  </a:solidFill>
                </a:rPr>
                <a:t>block 1</a:t>
              </a:r>
              <a:endParaRPr lang="en-US" sz="2000" b="1" dirty="0">
                <a:ln w="12700">
                  <a:noFill/>
                </a:ln>
                <a:solidFill>
                  <a:srgbClr val="FF0000"/>
                </a:solidFill>
              </a:endParaRPr>
            </a:p>
          </p:txBody>
        </p:sp>
        <p:sp>
          <p:nvSpPr>
            <p:cNvPr id="7" name="Rectangle 6">
              <a:extLst>
                <a:ext uri="{FF2B5EF4-FFF2-40B4-BE49-F238E27FC236}">
                  <a16:creationId xmlns:a16="http://schemas.microsoft.com/office/drawing/2014/main" id="{0E6F591A-B754-4D3D-AA76-A375D813C60B}"/>
                </a:ext>
              </a:extLst>
            </p:cNvPr>
            <p:cNvSpPr/>
            <p:nvPr/>
          </p:nvSpPr>
          <p:spPr>
            <a:xfrm>
              <a:off x="6653633" y="33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2</a:t>
              </a:r>
              <a:endParaRPr lang="en-US" sz="2000" b="1" dirty="0">
                <a:solidFill>
                  <a:srgbClr val="FF0000"/>
                </a:solidFill>
              </a:endParaRPr>
            </a:p>
          </p:txBody>
        </p:sp>
        <p:sp>
          <p:nvSpPr>
            <p:cNvPr id="8" name="Rectangle 7">
              <a:extLst>
                <a:ext uri="{FF2B5EF4-FFF2-40B4-BE49-F238E27FC236}">
                  <a16:creationId xmlns:a16="http://schemas.microsoft.com/office/drawing/2014/main" id="{398690AF-92AB-4B82-93ED-8ABCF53C70EE}"/>
                </a:ext>
              </a:extLst>
            </p:cNvPr>
            <p:cNvSpPr/>
            <p:nvPr/>
          </p:nvSpPr>
          <p:spPr>
            <a:xfrm>
              <a:off x="6653633" y="4224787"/>
              <a:ext cx="3600000" cy="9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FF0000"/>
                  </a:solidFill>
                </a:rPr>
                <a:t>block 3</a:t>
              </a:r>
              <a:endParaRPr lang="en-US" sz="2000" b="1" dirty="0">
                <a:solidFill>
                  <a:srgbClr val="FF0000"/>
                </a:solidFill>
              </a:endParaRPr>
            </a:p>
          </p:txBody>
        </p:sp>
      </p:grpSp>
      <p:sp>
        <p:nvSpPr>
          <p:cNvPr id="11" name="TextBox 10">
            <a:extLst>
              <a:ext uri="{FF2B5EF4-FFF2-40B4-BE49-F238E27FC236}">
                <a16:creationId xmlns:a16="http://schemas.microsoft.com/office/drawing/2014/main" id="{50902169-7D3B-4D22-A3B0-F841F56F4BED}"/>
              </a:ext>
            </a:extLst>
          </p:cNvPr>
          <p:cNvSpPr txBox="1"/>
          <p:nvPr/>
        </p:nvSpPr>
        <p:spPr>
          <a:xfrm>
            <a:off x="4479236" y="1542628"/>
            <a:ext cx="6172080" cy="424731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data create(image(:,:))</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do block = 0, 3</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yStart = block*(HEIGHT/4)+1</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yEnd   = yStart+(HEIGHT/4)+1</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parallel loop </a:t>
            </a:r>
            <a:r>
              <a:rPr lang="en-US" b="1" dirty="0">
                <a:solidFill>
                  <a:srgbClr val="FF0000"/>
                </a:solidFill>
                <a:latin typeface="Consolas" panose="020B0609020204030204" pitchFamily="49" charset="0"/>
                <a:cs typeface="Courier New" panose="02070309020205020404" pitchFamily="49" charset="0"/>
              </a:rPr>
              <a:t>mod(asyn,2)</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y = yStart, yEnd</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loop</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do x = 1, WIDTH</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image(</a:t>
            </a:r>
            <a:r>
              <a:rPr lang="en-US" b="1" dirty="0" err="1">
                <a:solidFill>
                  <a:schemeClr val="bg1"/>
                </a:solidFill>
                <a:latin typeface="Consolas" panose="020B0609020204030204" pitchFamily="49" charset="0"/>
                <a:cs typeface="Courier New" panose="02070309020205020404" pitchFamily="49" charset="0"/>
              </a:rPr>
              <a:t>y,x</a:t>
            </a:r>
            <a:r>
              <a:rPr lang="en-US" b="1" dirty="0">
                <a:solidFill>
                  <a:schemeClr val="bg1"/>
                </a:solidFill>
                <a:latin typeface="Consolas" panose="020B0609020204030204" pitchFamily="49" charset="0"/>
                <a:cs typeface="Courier New" panose="02070309020205020404" pitchFamily="49" charset="0"/>
              </a:rPr>
              <a:t>) = mandelbrot(</a:t>
            </a:r>
            <a:r>
              <a:rPr lang="en-US" b="1" dirty="0" err="1">
                <a:solidFill>
                  <a:schemeClr val="bg1"/>
                </a:solidFill>
                <a:latin typeface="Consolas" panose="020B0609020204030204" pitchFamily="49" charset="0"/>
                <a:cs typeface="Courier New" panose="02070309020205020404" pitchFamily="49" charset="0"/>
              </a:rPr>
              <a:t>x,y</a:t>
            </a:r>
            <a:r>
              <a:rPr lang="en-US" b="1" dirty="0">
                <a:solidFill>
                  <a:schemeClr val="bg1"/>
                </a:solidFill>
                <a:latin typeface="Consolas" panose="020B0609020204030204" pitchFamily="49" charset="0"/>
                <a:cs typeface="Courier New" panose="02070309020205020404" pitchFamily="49" charset="0"/>
              </a:rPr>
              <a: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	end do</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!$acc update self(image(</a:t>
            </a:r>
            <a:r>
              <a:rPr lang="en-US" b="1" dirty="0" err="1">
                <a:solidFill>
                  <a:schemeClr val="accent2"/>
                </a:solidFill>
                <a:latin typeface="Consolas" panose="020B0609020204030204" pitchFamily="49" charset="0"/>
                <a:cs typeface="Courier New" panose="02070309020205020404" pitchFamily="49" charset="0"/>
              </a:rPr>
              <a:t>yStart:yEnd</a:t>
            </a:r>
            <a:r>
              <a:rPr lang="en-US" b="1" dirty="0">
                <a:solidFill>
                  <a:schemeClr val="accent2"/>
                </a:solidFill>
                <a:latin typeface="Consolas" panose="020B0609020204030204" pitchFamily="49" charset="0"/>
                <a:cs typeface="Courier New" panose="02070309020205020404" pitchFamily="49" charset="0"/>
              </a:rPr>
              <a:t>,:)) &amp;</a:t>
            </a:r>
          </a:p>
          <a:p>
            <a:pPr>
              <a:lnSpc>
                <a:spcPct val="100000"/>
              </a:lnSpc>
              <a:spcBef>
                <a:spcPts val="0"/>
              </a:spcBef>
              <a:spcAft>
                <a:spcPts val="0"/>
              </a:spcAft>
            </a:pPr>
            <a:r>
              <a:rPr lang="en-US" b="1" dirty="0">
                <a:solidFill>
                  <a:schemeClr val="accent2"/>
                </a:solidFill>
                <a:latin typeface="Consolas" panose="020B0609020204030204" pitchFamily="49" charset="0"/>
                <a:cs typeface="Courier New" panose="02070309020205020404" pitchFamily="49" charset="0"/>
              </a:rPr>
              <a:t> &amp;acc </a:t>
            </a:r>
            <a:r>
              <a:rPr lang="en-US" b="1" dirty="0">
                <a:solidFill>
                  <a:srgbClr val="FF0000"/>
                </a:solidFill>
                <a:latin typeface="Consolas" panose="020B0609020204030204" pitchFamily="49" charset="0"/>
                <a:cs typeface="Courier New" panose="02070309020205020404" pitchFamily="49" charset="0"/>
              </a:rPr>
              <a:t>async(mod(block,2))</a:t>
            </a:r>
          </a:p>
          <a:p>
            <a:pPr>
              <a:lnSpc>
                <a:spcPct val="100000"/>
              </a:lnSpc>
              <a:spcBef>
                <a:spcPts val="0"/>
              </a:spcBef>
              <a:spcAft>
                <a:spcPts val="0"/>
              </a:spcAft>
            </a:pPr>
            <a:r>
              <a:rPr lang="en-US" b="1" dirty="0">
                <a:solidFill>
                  <a:srgbClr val="FF0000"/>
                </a:solidFill>
                <a:latin typeface="Consolas" panose="020B0609020204030204" pitchFamily="49" charset="0"/>
                <a:cs typeface="Courier New" panose="02070309020205020404" pitchFamily="49" charset="0"/>
              </a:rPr>
              <a:t>!$acc wait</a:t>
            </a:r>
          </a:p>
          <a:p>
            <a:pPr>
              <a:lnSpc>
                <a:spcPct val="100000"/>
              </a:lnSpc>
              <a:spcBef>
                <a:spcPts val="0"/>
              </a:spcBef>
              <a:spcAft>
                <a:spcPts val="0"/>
              </a:spcAft>
            </a:pPr>
            <a:r>
              <a:rPr lang="en-US" b="1" dirty="0">
                <a:solidFill>
                  <a:schemeClr val="bg1"/>
                </a:solidFill>
                <a:latin typeface="Consolas" panose="020B0609020204030204" pitchFamily="49" charset="0"/>
                <a:cs typeface="Courier New" panose="02070309020205020404" pitchFamily="49" charset="0"/>
              </a:rPr>
              <a:t>end do</a:t>
            </a:r>
          </a:p>
        </p:txBody>
      </p:sp>
    </p:spTree>
    <p:extLst>
      <p:ext uri="{BB962C8B-B14F-4D97-AF65-F5344CB8AC3E}">
        <p14:creationId xmlns:p14="http://schemas.microsoft.com/office/powerpoint/2010/main" val="292675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dirty="0"/>
              <a:t>Asynchronous mandelbrot</a:t>
            </a:r>
          </a:p>
        </p:txBody>
      </p:sp>
      <p:sp>
        <p:nvSpPr>
          <p:cNvPr id="12" name="Content Placeholder 2">
            <a:extLst>
              <a:ext uri="{FF2B5EF4-FFF2-40B4-BE49-F238E27FC236}">
                <a16:creationId xmlns:a16="http://schemas.microsoft.com/office/drawing/2014/main" id="{EDCE47A3-185C-4471-92BD-6D62573BF2BB}"/>
              </a:ext>
            </a:extLst>
          </p:cNvPr>
          <p:cNvSpPr txBox="1">
            <a:spLocks/>
          </p:cNvSpPr>
          <p:nvPr/>
        </p:nvSpPr>
        <p:spPr>
          <a:xfrm>
            <a:off x="7048500" y="1679132"/>
            <a:ext cx="3594100" cy="3585590"/>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Now in this profile, we can see that there is some overlap between the compute and data movement</a:t>
            </a:r>
          </a:p>
          <a:p>
            <a:pPr marL="285750" indent="-285750">
              <a:buFont typeface="Arial" panose="020B0604020202020204" pitchFamily="34" charset="0"/>
              <a:buChar char="•"/>
            </a:pPr>
            <a:r>
              <a:rPr lang="en-US" dirty="0"/>
              <a:t>Because of how the code works, some blocks take longer to run than others</a:t>
            </a:r>
          </a:p>
          <a:p>
            <a:pPr marL="285750" indent="-285750">
              <a:buFont typeface="Arial" panose="020B0604020202020204" pitchFamily="34" charset="0"/>
              <a:buChar char="•"/>
            </a:pPr>
            <a:r>
              <a:rPr lang="en-US" dirty="0"/>
              <a:t>We would most likely see better async performance when using more, but smaller, blocks</a:t>
            </a:r>
          </a:p>
        </p:txBody>
      </p:sp>
      <p:pic>
        <p:nvPicPr>
          <p:cNvPr id="4" name="Picture 3">
            <a:extLst>
              <a:ext uri="{FF2B5EF4-FFF2-40B4-BE49-F238E27FC236}">
                <a16:creationId xmlns:a16="http://schemas.microsoft.com/office/drawing/2014/main" id="{FDB05A7A-51FB-4644-B2C2-8B586B55101F}"/>
              </a:ext>
            </a:extLst>
          </p:cNvPr>
          <p:cNvPicPr>
            <a:picLocks noChangeAspect="1"/>
          </p:cNvPicPr>
          <p:nvPr/>
        </p:nvPicPr>
        <p:blipFill rotWithShape="1">
          <a:blip r:embed="rId3"/>
          <a:srcRect t="14949" b="16083"/>
          <a:stretch/>
        </p:blipFill>
        <p:spPr>
          <a:xfrm>
            <a:off x="330200" y="1434844"/>
            <a:ext cx="6440844" cy="38298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5266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45D8-DBCC-4E45-9B89-7C594D42E44C}"/>
              </a:ext>
            </a:extLst>
          </p:cNvPr>
          <p:cNvSpPr>
            <a:spLocks noGrp="1"/>
          </p:cNvSpPr>
          <p:nvPr>
            <p:ph type="title"/>
          </p:nvPr>
        </p:nvSpPr>
        <p:spPr/>
        <p:txBody>
          <a:bodyPr/>
          <a:lstStyle/>
          <a:p>
            <a:r>
              <a:rPr lang="en-US" dirty="0"/>
              <a:t>Asynchronous mandelbrot</a:t>
            </a:r>
          </a:p>
        </p:txBody>
      </p:sp>
      <p:pic>
        <p:nvPicPr>
          <p:cNvPr id="3" name="Picture 2">
            <a:extLst>
              <a:ext uri="{FF2B5EF4-FFF2-40B4-BE49-F238E27FC236}">
                <a16:creationId xmlns:a16="http://schemas.microsoft.com/office/drawing/2014/main" id="{80AF7623-1026-41F4-B782-7BBDB3A9DB0C}"/>
              </a:ext>
            </a:extLst>
          </p:cNvPr>
          <p:cNvPicPr>
            <a:picLocks noChangeAspect="1"/>
          </p:cNvPicPr>
          <p:nvPr/>
        </p:nvPicPr>
        <p:blipFill rotWithShape="1">
          <a:blip r:embed="rId2"/>
          <a:srcRect t="70095" b="16083"/>
          <a:stretch/>
        </p:blipFill>
        <p:spPr>
          <a:xfrm>
            <a:off x="387349" y="3732467"/>
            <a:ext cx="10379711" cy="1205294"/>
          </a:xfrm>
          <a:prstGeom prst="rect">
            <a:avLst/>
          </a:prstGeom>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357A9AE0-6037-4999-B3BC-D7E1E91D5495}"/>
              </a:ext>
            </a:extLst>
          </p:cNvPr>
          <p:cNvSpPr txBox="1">
            <a:spLocks/>
          </p:cNvSpPr>
          <p:nvPr/>
        </p:nvSpPr>
        <p:spPr>
          <a:xfrm>
            <a:off x="476791" y="1589914"/>
            <a:ext cx="7007862" cy="2142553"/>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Zooming in, we can see two streams correlating to our two asynchronous queues</a:t>
            </a:r>
          </a:p>
          <a:p>
            <a:pPr marL="285750" indent="-285750">
              <a:buFont typeface="Arial" panose="020B0604020202020204" pitchFamily="34" charset="0"/>
              <a:buChar char="•"/>
            </a:pPr>
            <a:r>
              <a:rPr lang="en-US" dirty="0"/>
              <a:t>We also see the queues interleaving in-between each compute/data transfer pair</a:t>
            </a:r>
          </a:p>
        </p:txBody>
      </p:sp>
    </p:spTree>
    <p:extLst>
      <p:ext uri="{BB962C8B-B14F-4D97-AF65-F5344CB8AC3E}">
        <p14:creationId xmlns:p14="http://schemas.microsoft.com/office/powerpoint/2010/main" val="398018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07140-8A9F-4636-8765-BF526A40D01B}"/>
              </a:ext>
            </a:extLst>
          </p:cNvPr>
          <p:cNvSpPr>
            <a:spLocks noGrp="1"/>
          </p:cNvSpPr>
          <p:nvPr>
            <p:ph type="title"/>
          </p:nvPr>
        </p:nvSpPr>
        <p:spPr/>
        <p:txBody>
          <a:bodyPr/>
          <a:lstStyle/>
          <a:p>
            <a:r>
              <a:rPr lang="en-US" dirty="0"/>
              <a:t>Asynchronous Example</a:t>
            </a:r>
          </a:p>
        </p:txBody>
      </p:sp>
      <p:sp>
        <p:nvSpPr>
          <p:cNvPr id="3" name="Content Placeholder 2">
            <a:extLst>
              <a:ext uri="{FF2B5EF4-FFF2-40B4-BE49-F238E27FC236}">
                <a16:creationId xmlns:a16="http://schemas.microsoft.com/office/drawing/2014/main" id="{6F8E35B5-447B-480E-A5F7-FF0746EFE568}"/>
              </a:ext>
            </a:extLst>
          </p:cNvPr>
          <p:cNvSpPr>
            <a:spLocks noGrp="1"/>
          </p:cNvSpPr>
          <p:nvPr>
            <p:ph idx="1"/>
          </p:nvPr>
        </p:nvSpPr>
        <p:spPr/>
        <p:txBody>
          <a:bodyPr/>
          <a:lstStyle/>
          <a:p>
            <a:r>
              <a:rPr lang="en-US" dirty="0"/>
              <a:t>I want to populate two arrays, A and B, with data, then add them together. This requires 3 distinct operations.</a:t>
            </a:r>
          </a:p>
          <a:p>
            <a:pPr marL="457200" indent="-457200">
              <a:buFont typeface="+mj-lt"/>
              <a:buAutoNum type="arabicPeriod"/>
            </a:pPr>
            <a:r>
              <a:rPr lang="en-US" dirty="0"/>
              <a:t>Populate A</a:t>
            </a:r>
          </a:p>
          <a:p>
            <a:pPr marL="457200" indent="-457200">
              <a:buFont typeface="+mj-lt"/>
              <a:buAutoNum type="arabicPeriod"/>
            </a:pPr>
            <a:r>
              <a:rPr lang="en-US" dirty="0"/>
              <a:t>Populate B</a:t>
            </a:r>
          </a:p>
          <a:p>
            <a:pPr marL="457200" indent="-457200">
              <a:buFont typeface="+mj-lt"/>
              <a:buAutoNum type="arabicPeriod"/>
            </a:pPr>
            <a:r>
              <a:rPr lang="en-US" dirty="0"/>
              <a:t>Add A + B</a:t>
            </a:r>
          </a:p>
          <a:p>
            <a:r>
              <a:rPr lang="en-US" dirty="0"/>
              <a:t>Tasks 1 and 2 are independent, but task 3 is dependent on both.</a:t>
            </a:r>
          </a:p>
        </p:txBody>
      </p:sp>
    </p:spTree>
    <p:extLst>
      <p:ext uri="{BB962C8B-B14F-4D97-AF65-F5344CB8AC3E}">
        <p14:creationId xmlns:p14="http://schemas.microsoft.com/office/powerpoint/2010/main" val="84218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8CDD-02DA-4550-9E09-F5890C36E5AA}"/>
              </a:ext>
            </a:extLst>
          </p:cNvPr>
          <p:cNvSpPr>
            <a:spLocks noGrp="1"/>
          </p:cNvSpPr>
          <p:nvPr>
            <p:ph type="title"/>
          </p:nvPr>
        </p:nvSpPr>
        <p:spPr/>
        <p:txBody>
          <a:bodyPr/>
          <a:lstStyle/>
          <a:p>
            <a:r>
              <a:rPr lang="en-US" dirty="0"/>
              <a:t>Other uses of async</a:t>
            </a:r>
          </a:p>
        </p:txBody>
      </p:sp>
    </p:spTree>
    <p:extLst>
      <p:ext uri="{BB962C8B-B14F-4D97-AF65-F5344CB8AC3E}">
        <p14:creationId xmlns:p14="http://schemas.microsoft.com/office/powerpoint/2010/main" val="43804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dirty="0"/>
              <a:t>Other uses of async</a:t>
            </a:r>
          </a:p>
        </p:txBody>
      </p:sp>
      <p:sp>
        <p:nvSpPr>
          <p:cNvPr id="16" name="Content Placeholder 2">
            <a:extLst>
              <a:ext uri="{FF2B5EF4-FFF2-40B4-BE49-F238E27FC236}">
                <a16:creationId xmlns:a16="http://schemas.microsoft.com/office/drawing/2014/main" id="{55EA2B83-1A78-4E26-A3B4-92EC521C9842}"/>
              </a:ext>
            </a:extLst>
          </p:cNvPr>
          <p:cNvSpPr txBox="1">
            <a:spLocks/>
          </p:cNvSpPr>
          <p:nvPr/>
        </p:nvSpPr>
        <p:spPr>
          <a:xfrm>
            <a:off x="476791" y="1499376"/>
            <a:ext cx="10150952" cy="4011598"/>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There are two other important uses of the OpenACC async clause:</a:t>
            </a:r>
          </a:p>
          <a:p>
            <a:pPr marL="0" indent="0">
              <a:buNone/>
            </a:pPr>
            <a:r>
              <a:rPr lang="en-US" dirty="0"/>
              <a:t>	1)  Execute host code and device code simultaneously</a:t>
            </a:r>
          </a:p>
          <a:p>
            <a:pPr lvl="3"/>
            <a:r>
              <a:rPr lang="en-US" dirty="0"/>
              <a:t>Useful when you have a lot of device computation to do, and have some host code that does not need to wait for the device to finish</a:t>
            </a:r>
          </a:p>
          <a:p>
            <a:pPr marL="0" lvl="2" indent="0">
              <a:buNone/>
            </a:pPr>
            <a:endParaRPr lang="en-US" dirty="0"/>
          </a:p>
          <a:p>
            <a:pPr marL="0" lvl="2" indent="0">
              <a:buNone/>
            </a:pPr>
            <a:r>
              <a:rPr lang="en-US" dirty="0"/>
              <a:t>	2)  Launch multiple device kernels into a single queue to hide launch overhead</a:t>
            </a:r>
          </a:p>
          <a:p>
            <a:pPr lvl="3"/>
            <a:r>
              <a:rPr lang="en-US" dirty="0"/>
              <a:t>Useful when you need to launch many kernels back to back, and no host code has to happen between them</a:t>
            </a:r>
          </a:p>
          <a:p>
            <a:pPr lvl="3"/>
            <a:r>
              <a:rPr lang="en-US" dirty="0"/>
              <a:t>Able to “hide” some of the launch overhead by launching kernels in the queue ahead of time</a:t>
            </a:r>
          </a:p>
        </p:txBody>
      </p:sp>
    </p:spTree>
    <p:extLst>
      <p:ext uri="{BB962C8B-B14F-4D97-AF65-F5344CB8AC3E}">
        <p14:creationId xmlns:p14="http://schemas.microsoft.com/office/powerpoint/2010/main" val="183115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0698-4375-4BAE-9B6E-DE01831181DD}"/>
              </a:ext>
            </a:extLst>
          </p:cNvPr>
          <p:cNvSpPr>
            <a:spLocks noGrp="1"/>
          </p:cNvSpPr>
          <p:nvPr>
            <p:ph type="title"/>
          </p:nvPr>
        </p:nvSpPr>
        <p:spPr/>
        <p:txBody>
          <a:bodyPr/>
          <a:lstStyle/>
          <a:p>
            <a:r>
              <a:rPr lang="en-US" sz="3200" dirty="0"/>
              <a:t>Other uses of async – Launch Overhead</a:t>
            </a:r>
          </a:p>
        </p:txBody>
      </p:sp>
      <p:sp>
        <p:nvSpPr>
          <p:cNvPr id="16" name="Content Placeholder 2">
            <a:extLst>
              <a:ext uri="{FF2B5EF4-FFF2-40B4-BE49-F238E27FC236}">
                <a16:creationId xmlns:a16="http://schemas.microsoft.com/office/drawing/2014/main" id="{55EA2B83-1A78-4E26-A3B4-92EC521C9842}"/>
              </a:ext>
            </a:extLst>
          </p:cNvPr>
          <p:cNvSpPr txBox="1">
            <a:spLocks/>
          </p:cNvSpPr>
          <p:nvPr/>
        </p:nvSpPr>
        <p:spPr>
          <a:xfrm>
            <a:off x="476791" y="1499376"/>
            <a:ext cx="10150952" cy="4011598"/>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9F8E5BDF-F47D-4C57-B442-CEF98B3CE6FB}"/>
              </a:ext>
            </a:extLst>
          </p:cNvPr>
          <p:cNvPicPr>
            <a:picLocks noChangeAspect="1"/>
          </p:cNvPicPr>
          <p:nvPr/>
        </p:nvPicPr>
        <p:blipFill>
          <a:blip r:embed="rId2"/>
          <a:stretch>
            <a:fillRect/>
          </a:stretch>
        </p:blipFill>
        <p:spPr>
          <a:xfrm>
            <a:off x="1818581" y="2702934"/>
            <a:ext cx="4281582" cy="239337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F027C56-C0ED-4FEA-A801-FE6A811A96B8}"/>
              </a:ext>
            </a:extLst>
          </p:cNvPr>
          <p:cNvPicPr>
            <a:picLocks noChangeAspect="1"/>
          </p:cNvPicPr>
          <p:nvPr/>
        </p:nvPicPr>
        <p:blipFill>
          <a:blip r:embed="rId3"/>
          <a:stretch>
            <a:fillRect/>
          </a:stretch>
        </p:blipFill>
        <p:spPr>
          <a:xfrm>
            <a:off x="5867922" y="2781351"/>
            <a:ext cx="3824022" cy="27296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EF559457-4A54-4D4B-B7BF-B49CB775A172}"/>
              </a:ext>
            </a:extLst>
          </p:cNvPr>
          <p:cNvSpPr/>
          <p:nvPr/>
        </p:nvSpPr>
        <p:spPr>
          <a:xfrm>
            <a:off x="2128853" y="5631166"/>
            <a:ext cx="7478137" cy="461665"/>
          </a:xfrm>
          <a:prstGeom prst="rect">
            <a:avLst/>
          </a:prstGeom>
        </p:spPr>
        <p:txBody>
          <a:bodyPr wrap="none">
            <a:spAutoFit/>
          </a:bodyPr>
          <a:lstStyle/>
          <a:p>
            <a:r>
              <a:rPr lang="en-US" sz="2400" b="1" u="sng" dirty="0">
                <a:solidFill>
                  <a:schemeClr val="tx2"/>
                </a:solidFill>
                <a:hlinkClick r:id="rId4"/>
              </a:rPr>
              <a:t>https://www.youtube.com/watch?v=voOcd1bNHIA</a:t>
            </a:r>
            <a:endParaRPr lang="en-US" sz="2400" b="1" u="sng" dirty="0">
              <a:solidFill>
                <a:schemeClr val="tx2"/>
              </a:solidFill>
            </a:endParaRPr>
          </a:p>
        </p:txBody>
      </p:sp>
      <p:sp>
        <p:nvSpPr>
          <p:cNvPr id="7" name="Content Placeholder 2">
            <a:extLst>
              <a:ext uri="{FF2B5EF4-FFF2-40B4-BE49-F238E27FC236}">
                <a16:creationId xmlns:a16="http://schemas.microsoft.com/office/drawing/2014/main" id="{9D01A820-8F7B-4160-902F-FF0D706E241A}"/>
              </a:ext>
            </a:extLst>
          </p:cNvPr>
          <p:cNvSpPr txBox="1">
            <a:spLocks/>
          </p:cNvSpPr>
          <p:nvPr/>
        </p:nvSpPr>
        <p:spPr>
          <a:xfrm>
            <a:off x="476791" y="1559472"/>
            <a:ext cx="10150952" cy="4011598"/>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For more information on using async to hide kernel launch overhead, see the YouTube video series below</a:t>
            </a:r>
          </a:p>
        </p:txBody>
      </p:sp>
    </p:spTree>
    <p:extLst>
      <p:ext uri="{BB962C8B-B14F-4D97-AF65-F5344CB8AC3E}">
        <p14:creationId xmlns:p14="http://schemas.microsoft.com/office/powerpoint/2010/main" val="368365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9CDF-0337-44F5-A091-16455C410F16}"/>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18485CDA-5B57-4D78-B7E1-59462FA20AD7}"/>
              </a:ext>
            </a:extLst>
          </p:cNvPr>
          <p:cNvSpPr>
            <a:spLocks noGrp="1"/>
          </p:cNvSpPr>
          <p:nvPr>
            <p:ph idx="1"/>
          </p:nvPr>
        </p:nvSpPr>
        <p:spPr>
          <a:xfrm>
            <a:off x="436740" y="2103035"/>
            <a:ext cx="9948672" cy="2608665"/>
          </a:xfrm>
        </p:spPr>
        <p:txBody>
          <a:bodyPr/>
          <a:lstStyle/>
          <a:p>
            <a:r>
              <a:rPr lang="en-US" dirty="0"/>
              <a:t>Asynchronous programming is a way to allow two independent operations to occur concurrently</a:t>
            </a:r>
          </a:p>
          <a:p>
            <a:r>
              <a:rPr lang="en-US" dirty="0"/>
              <a:t>You can accomplish asynchronous programming in OpenACC by using a pipeline method with the async clause and wait directive</a:t>
            </a:r>
          </a:p>
          <a:p>
            <a:r>
              <a:rPr lang="en-US" dirty="0"/>
              <a:t>Additionally, to use function calls within a device compute region, you must add the routine directive to compile a device variation of the function</a:t>
            </a:r>
          </a:p>
        </p:txBody>
      </p:sp>
    </p:spTree>
    <p:extLst>
      <p:ext uri="{BB962C8B-B14F-4D97-AF65-F5344CB8AC3E}">
        <p14:creationId xmlns:p14="http://schemas.microsoft.com/office/powerpoint/2010/main" val="355408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19E0472-3162-47BA-ACEB-C7230053FE73}"/>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D38EDD48-D715-452F-B7D3-B6032C0D0CC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682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F465ADA-34F6-4254-95BF-4BFF83501AD4}"/>
              </a:ext>
            </a:extLst>
          </p:cNvPr>
          <p:cNvSpPr>
            <a:spLocks noGrp="1"/>
          </p:cNvSpPr>
          <p:nvPr>
            <p:ph type="title"/>
          </p:nvPr>
        </p:nvSpPr>
        <p:spPr>
          <a:xfrm>
            <a:off x="2476362" y="165707"/>
            <a:ext cx="6516506" cy="590931"/>
          </a:xfrm>
        </p:spPr>
        <p:txBody>
          <a:bodyPr/>
          <a:lstStyle/>
          <a:p>
            <a:r>
              <a:rPr lang="en-US" dirty="0"/>
              <a:t>Asynchronous Example</a:t>
            </a:r>
          </a:p>
        </p:txBody>
      </p:sp>
      <p:sp>
        <p:nvSpPr>
          <p:cNvPr id="4" name="Rectangle: Rounded Corners 3">
            <a:extLst>
              <a:ext uri="{FF2B5EF4-FFF2-40B4-BE49-F238E27FC236}">
                <a16:creationId xmlns:a16="http://schemas.microsoft.com/office/drawing/2014/main" id="{95754B6A-1305-4026-B04B-8FB65C0CAEB5}"/>
              </a:ext>
            </a:extLst>
          </p:cNvPr>
          <p:cNvSpPr/>
          <p:nvPr/>
        </p:nvSpPr>
        <p:spPr>
          <a:xfrm>
            <a:off x="1515061" y="2139219"/>
            <a:ext cx="2449742" cy="9325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Populate A</a:t>
            </a:r>
          </a:p>
        </p:txBody>
      </p:sp>
      <p:sp>
        <p:nvSpPr>
          <p:cNvPr id="5" name="Rectangle: Rounded Corners 4">
            <a:extLst>
              <a:ext uri="{FF2B5EF4-FFF2-40B4-BE49-F238E27FC236}">
                <a16:creationId xmlns:a16="http://schemas.microsoft.com/office/drawing/2014/main" id="{48DA467A-B7EF-4063-A110-9216052438C5}"/>
              </a:ext>
            </a:extLst>
          </p:cNvPr>
          <p:cNvSpPr/>
          <p:nvPr/>
        </p:nvSpPr>
        <p:spPr>
          <a:xfrm>
            <a:off x="1515061" y="3385315"/>
            <a:ext cx="2449742" cy="9325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Populate B</a:t>
            </a:r>
          </a:p>
        </p:txBody>
      </p:sp>
      <p:sp>
        <p:nvSpPr>
          <p:cNvPr id="6" name="Rectangle: Rounded Corners 5">
            <a:extLst>
              <a:ext uri="{FF2B5EF4-FFF2-40B4-BE49-F238E27FC236}">
                <a16:creationId xmlns:a16="http://schemas.microsoft.com/office/drawing/2014/main" id="{E164D57B-1AD6-48A0-B7D7-3BFE708497B7}"/>
              </a:ext>
            </a:extLst>
          </p:cNvPr>
          <p:cNvSpPr/>
          <p:nvPr/>
        </p:nvSpPr>
        <p:spPr>
          <a:xfrm>
            <a:off x="1515061" y="4631411"/>
            <a:ext cx="2449742" cy="9325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A + B</a:t>
            </a:r>
          </a:p>
        </p:txBody>
      </p:sp>
      <p:sp>
        <p:nvSpPr>
          <p:cNvPr id="7" name="Rectangle: Rounded Corners 6">
            <a:extLst>
              <a:ext uri="{FF2B5EF4-FFF2-40B4-BE49-F238E27FC236}">
                <a16:creationId xmlns:a16="http://schemas.microsoft.com/office/drawing/2014/main" id="{17677449-1F40-4739-93FE-E326E3681638}"/>
              </a:ext>
            </a:extLst>
          </p:cNvPr>
          <p:cNvSpPr/>
          <p:nvPr/>
        </p:nvSpPr>
        <p:spPr>
          <a:xfrm>
            <a:off x="5734615" y="2139219"/>
            <a:ext cx="1870304" cy="932592"/>
          </a:xfrm>
          <a:prstGeom prst="roundRect">
            <a:avLst/>
          </a:prstGeom>
          <a:solidFill>
            <a:srgbClr val="7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Populate A</a:t>
            </a:r>
          </a:p>
        </p:txBody>
      </p:sp>
      <p:sp>
        <p:nvSpPr>
          <p:cNvPr id="8" name="Rectangle: Rounded Corners 7">
            <a:extLst>
              <a:ext uri="{FF2B5EF4-FFF2-40B4-BE49-F238E27FC236}">
                <a16:creationId xmlns:a16="http://schemas.microsoft.com/office/drawing/2014/main" id="{CD2CAD2A-17FF-4439-A8A0-E33129507553}"/>
              </a:ext>
            </a:extLst>
          </p:cNvPr>
          <p:cNvSpPr/>
          <p:nvPr/>
        </p:nvSpPr>
        <p:spPr>
          <a:xfrm>
            <a:off x="8184357" y="2139219"/>
            <a:ext cx="1870304" cy="932592"/>
          </a:xfrm>
          <a:prstGeom prst="roundRect">
            <a:avLst/>
          </a:prstGeom>
          <a:solidFill>
            <a:srgbClr val="7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Populate B</a:t>
            </a:r>
          </a:p>
        </p:txBody>
      </p:sp>
      <p:sp>
        <p:nvSpPr>
          <p:cNvPr id="9" name="Rectangle: Rounded Corners 8">
            <a:extLst>
              <a:ext uri="{FF2B5EF4-FFF2-40B4-BE49-F238E27FC236}">
                <a16:creationId xmlns:a16="http://schemas.microsoft.com/office/drawing/2014/main" id="{26A43DB3-3D7E-4CA2-8C6E-5E57946CA4AF}"/>
              </a:ext>
            </a:extLst>
          </p:cNvPr>
          <p:cNvSpPr/>
          <p:nvPr/>
        </p:nvSpPr>
        <p:spPr>
          <a:xfrm>
            <a:off x="6935886" y="3698819"/>
            <a:ext cx="1870304" cy="932592"/>
          </a:xfrm>
          <a:prstGeom prst="roundRect">
            <a:avLst/>
          </a:prstGeom>
          <a:solidFill>
            <a:srgbClr val="7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A + B</a:t>
            </a:r>
          </a:p>
        </p:txBody>
      </p:sp>
      <p:cxnSp>
        <p:nvCxnSpPr>
          <p:cNvPr id="10" name="Straight Arrow Connector 9">
            <a:extLst>
              <a:ext uri="{FF2B5EF4-FFF2-40B4-BE49-F238E27FC236}">
                <a16:creationId xmlns:a16="http://schemas.microsoft.com/office/drawing/2014/main" id="{9A9929A1-75E0-4CE6-A699-2DEE1B3951F1}"/>
              </a:ext>
            </a:extLst>
          </p:cNvPr>
          <p:cNvCxnSpPr>
            <a:stCxn id="4" idx="2"/>
            <a:endCxn id="5" idx="0"/>
          </p:cNvCxnSpPr>
          <p:nvPr/>
        </p:nvCxnSpPr>
        <p:spPr>
          <a:xfrm>
            <a:off x="2739932" y="3071811"/>
            <a:ext cx="0" cy="31350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8569113-866A-4493-AB36-FC344DB03565}"/>
              </a:ext>
            </a:extLst>
          </p:cNvPr>
          <p:cNvCxnSpPr>
            <a:cxnSpLocks/>
            <a:stCxn id="5" idx="2"/>
            <a:endCxn id="6" idx="0"/>
          </p:cNvCxnSpPr>
          <p:nvPr/>
        </p:nvCxnSpPr>
        <p:spPr>
          <a:xfrm>
            <a:off x="2739932" y="4317907"/>
            <a:ext cx="0" cy="31350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984225-229B-44C8-9B81-E5D0B4B943CB}"/>
              </a:ext>
            </a:extLst>
          </p:cNvPr>
          <p:cNvCxnSpPr>
            <a:cxnSpLocks/>
          </p:cNvCxnSpPr>
          <p:nvPr/>
        </p:nvCxnSpPr>
        <p:spPr>
          <a:xfrm>
            <a:off x="6639605" y="3059634"/>
            <a:ext cx="693524" cy="639185"/>
          </a:xfrm>
          <a:prstGeom prst="straightConnector1">
            <a:avLst/>
          </a:prstGeom>
          <a:ln w="38100">
            <a:solidFill>
              <a:srgbClr val="73B9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660D6E-C558-45E7-9C39-B4B9D6CDD773}"/>
              </a:ext>
            </a:extLst>
          </p:cNvPr>
          <p:cNvCxnSpPr>
            <a:cxnSpLocks/>
          </p:cNvCxnSpPr>
          <p:nvPr/>
        </p:nvCxnSpPr>
        <p:spPr>
          <a:xfrm flipH="1">
            <a:off x="8509909" y="3071811"/>
            <a:ext cx="592562" cy="627008"/>
          </a:xfrm>
          <a:prstGeom prst="straightConnector1">
            <a:avLst/>
          </a:prstGeom>
          <a:ln w="38100">
            <a:solidFill>
              <a:srgbClr val="73B9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7939CA1-3048-4B1E-B905-E46CFECAB9BC}"/>
              </a:ext>
            </a:extLst>
          </p:cNvPr>
          <p:cNvSpPr txBox="1"/>
          <p:nvPr/>
        </p:nvSpPr>
        <p:spPr>
          <a:xfrm>
            <a:off x="1051942" y="1290184"/>
            <a:ext cx="3424335"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b="1" dirty="0">
                <a:solidFill>
                  <a:schemeClr val="tx2"/>
                </a:solidFill>
              </a:rPr>
              <a:t>SYNCHRONOUS</a:t>
            </a:r>
          </a:p>
        </p:txBody>
      </p:sp>
      <p:sp>
        <p:nvSpPr>
          <p:cNvPr id="21" name="TextBox 20">
            <a:extLst>
              <a:ext uri="{FF2B5EF4-FFF2-40B4-BE49-F238E27FC236}">
                <a16:creationId xmlns:a16="http://schemas.microsoft.com/office/drawing/2014/main" id="{8C7B3E17-F724-4717-8B84-4A4408A2768A}"/>
              </a:ext>
            </a:extLst>
          </p:cNvPr>
          <p:cNvSpPr txBox="1"/>
          <p:nvPr/>
        </p:nvSpPr>
        <p:spPr>
          <a:xfrm>
            <a:off x="6010595" y="1290184"/>
            <a:ext cx="3720891"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b="1" dirty="0">
                <a:solidFill>
                  <a:srgbClr val="73B900"/>
                </a:solidFill>
              </a:rPr>
              <a:t>ASYNCHRONOUS</a:t>
            </a:r>
          </a:p>
        </p:txBody>
      </p:sp>
      <p:sp>
        <p:nvSpPr>
          <p:cNvPr id="22" name="Left Brace 21">
            <a:extLst>
              <a:ext uri="{FF2B5EF4-FFF2-40B4-BE49-F238E27FC236}">
                <a16:creationId xmlns:a16="http://schemas.microsoft.com/office/drawing/2014/main" id="{FDAF0ECD-5BA8-4E79-AAEB-6D425493F6F3}"/>
              </a:ext>
            </a:extLst>
          </p:cNvPr>
          <p:cNvSpPr/>
          <p:nvPr/>
        </p:nvSpPr>
        <p:spPr>
          <a:xfrm>
            <a:off x="1198281" y="2565337"/>
            <a:ext cx="292651" cy="1326452"/>
          </a:xfrm>
          <a:prstGeom prst="leftBrace">
            <a:avLst>
              <a:gd name="adj1" fmla="val 49467"/>
              <a:gd name="adj2"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291B68C-9738-42E7-A523-3D1C436DDCBE}"/>
              </a:ext>
            </a:extLst>
          </p:cNvPr>
          <p:cNvSpPr txBox="1"/>
          <p:nvPr/>
        </p:nvSpPr>
        <p:spPr>
          <a:xfrm>
            <a:off x="127835" y="2923429"/>
            <a:ext cx="117852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a:solidFill>
                  <a:schemeClr val="bg1"/>
                </a:solidFill>
              </a:rPr>
              <a:t>Independent</a:t>
            </a:r>
          </a:p>
          <a:p>
            <a:pPr algn="ctr">
              <a:lnSpc>
                <a:spcPct val="90000"/>
              </a:lnSpc>
            </a:pPr>
            <a:r>
              <a:rPr lang="en-US" sz="1400" dirty="0">
                <a:solidFill>
                  <a:schemeClr val="bg1"/>
                </a:solidFill>
              </a:rPr>
              <a:t>Tasks</a:t>
            </a:r>
          </a:p>
        </p:txBody>
      </p:sp>
      <p:sp>
        <p:nvSpPr>
          <p:cNvPr id="24" name="TextBox 23">
            <a:extLst>
              <a:ext uri="{FF2B5EF4-FFF2-40B4-BE49-F238E27FC236}">
                <a16:creationId xmlns:a16="http://schemas.microsoft.com/office/drawing/2014/main" id="{EE08A704-CD26-4C94-BFD4-7DA7C2DCA63F}"/>
              </a:ext>
            </a:extLst>
          </p:cNvPr>
          <p:cNvSpPr txBox="1"/>
          <p:nvPr/>
        </p:nvSpPr>
        <p:spPr>
          <a:xfrm>
            <a:off x="5850280" y="5097707"/>
            <a:ext cx="4041516"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In order to do tasks asynchronously, they must be completely independent from each other.</a:t>
            </a:r>
          </a:p>
        </p:txBody>
      </p:sp>
    </p:spTree>
    <p:extLst>
      <p:ext uri="{BB962C8B-B14F-4D97-AF65-F5344CB8AC3E}">
        <p14:creationId xmlns:p14="http://schemas.microsoft.com/office/powerpoint/2010/main" val="429009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8535-46DC-4AC1-BE78-515B2A188011}"/>
              </a:ext>
            </a:extLst>
          </p:cNvPr>
          <p:cNvSpPr>
            <a:spLocks noGrp="1"/>
          </p:cNvSpPr>
          <p:nvPr>
            <p:ph type="title"/>
          </p:nvPr>
        </p:nvSpPr>
        <p:spPr/>
        <p:txBody>
          <a:bodyPr/>
          <a:lstStyle/>
          <a:p>
            <a:r>
              <a:rPr lang="en-US" dirty="0"/>
              <a:t>Asynchronous Pipelining</a:t>
            </a:r>
          </a:p>
        </p:txBody>
      </p:sp>
      <p:sp>
        <p:nvSpPr>
          <p:cNvPr id="3" name="Content Placeholder 2">
            <a:extLst>
              <a:ext uri="{FF2B5EF4-FFF2-40B4-BE49-F238E27FC236}">
                <a16:creationId xmlns:a16="http://schemas.microsoft.com/office/drawing/2014/main" id="{095D387A-12ED-4453-AF6B-924B99E4A06E}"/>
              </a:ext>
            </a:extLst>
          </p:cNvPr>
          <p:cNvSpPr>
            <a:spLocks noGrp="1"/>
          </p:cNvSpPr>
          <p:nvPr>
            <p:ph idx="1"/>
          </p:nvPr>
        </p:nvSpPr>
        <p:spPr>
          <a:xfrm>
            <a:off x="434233" y="2146872"/>
            <a:ext cx="4973460" cy="3718925"/>
          </a:xfrm>
        </p:spPr>
        <p:txBody>
          <a:bodyPr/>
          <a:lstStyle/>
          <a:p>
            <a:r>
              <a:rPr lang="en-US" sz="2400" dirty="0"/>
              <a:t>Very large operations may frequently be broken into smaller parts that may be performed independently.</a:t>
            </a:r>
          </a:p>
          <a:p>
            <a:r>
              <a:rPr lang="en-US" sz="2400" dirty="0">
                <a:solidFill>
                  <a:schemeClr val="tx2"/>
                </a:solidFill>
              </a:rPr>
              <a:t>Pipeline Stage</a:t>
            </a:r>
            <a:r>
              <a:rPr lang="en-US" sz="2400" dirty="0"/>
              <a:t> -A single step, which is frequently limited to 1 part at a time</a:t>
            </a:r>
          </a:p>
          <a:p>
            <a:pPr marL="0" indent="0">
              <a:buNone/>
            </a:pPr>
            <a:endParaRPr lang="en-US" sz="2400" dirty="0"/>
          </a:p>
        </p:txBody>
      </p:sp>
      <p:pic>
        <p:nvPicPr>
          <p:cNvPr id="5" name="Content Placeholder 5">
            <a:extLst>
              <a:ext uri="{FF2B5EF4-FFF2-40B4-BE49-F238E27FC236}">
                <a16:creationId xmlns:a16="http://schemas.microsoft.com/office/drawing/2014/main" id="{DFE49505-8C34-46B6-9637-67F2A5A81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442" y="2111661"/>
            <a:ext cx="4502050" cy="3110166"/>
          </a:xfrm>
          <a:prstGeom prst="rect">
            <a:avLst/>
          </a:prstGeom>
        </p:spPr>
      </p:pic>
      <p:sp>
        <p:nvSpPr>
          <p:cNvPr id="6" name="TextBox 5">
            <a:extLst>
              <a:ext uri="{FF2B5EF4-FFF2-40B4-BE49-F238E27FC236}">
                <a16:creationId xmlns:a16="http://schemas.microsoft.com/office/drawing/2014/main" id="{89BAE364-201B-43D7-963A-C6ABA05ADACE}"/>
              </a:ext>
            </a:extLst>
          </p:cNvPr>
          <p:cNvSpPr txBox="1"/>
          <p:nvPr/>
        </p:nvSpPr>
        <p:spPr>
          <a:xfrm>
            <a:off x="6016239" y="5318678"/>
            <a:ext cx="4458213"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200" i="1" dirty="0">
                <a:solidFill>
                  <a:srgbClr val="000000"/>
                </a:solidFill>
              </a:rPr>
              <a:t>Photo by Roger Wollstadt, used via Creative Commons</a:t>
            </a:r>
          </a:p>
        </p:txBody>
      </p:sp>
    </p:spTree>
    <p:extLst>
      <p:ext uri="{BB962C8B-B14F-4D97-AF65-F5344CB8AC3E}">
        <p14:creationId xmlns:p14="http://schemas.microsoft.com/office/powerpoint/2010/main" val="418688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8FED-9B17-44FD-903D-2F2A57CF972F}"/>
              </a:ext>
            </a:extLst>
          </p:cNvPr>
          <p:cNvSpPr>
            <a:spLocks noGrp="1"/>
          </p:cNvSpPr>
          <p:nvPr>
            <p:ph type="title"/>
          </p:nvPr>
        </p:nvSpPr>
        <p:spPr/>
        <p:txBody>
          <a:bodyPr/>
          <a:lstStyle/>
          <a:p>
            <a:r>
              <a:rPr lang="en-US" dirty="0" err="1"/>
              <a:t>OpenaCC</a:t>
            </a:r>
            <a:r>
              <a:rPr lang="en-US" dirty="0"/>
              <a:t> Async and wait Clause</a:t>
            </a:r>
          </a:p>
        </p:txBody>
      </p:sp>
    </p:spTree>
    <p:extLst>
      <p:ext uri="{BB962C8B-B14F-4D97-AF65-F5344CB8AC3E}">
        <p14:creationId xmlns:p14="http://schemas.microsoft.com/office/powerpoint/2010/main" val="415733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1C01-9E72-4312-8A32-399FE7100CF8}"/>
              </a:ext>
            </a:extLst>
          </p:cNvPr>
          <p:cNvSpPr>
            <a:spLocks noGrp="1"/>
          </p:cNvSpPr>
          <p:nvPr>
            <p:ph type="title"/>
          </p:nvPr>
        </p:nvSpPr>
        <p:spPr>
          <a:xfrm>
            <a:off x="498347" y="182596"/>
            <a:ext cx="9976104" cy="590931"/>
          </a:xfrm>
        </p:spPr>
        <p:txBody>
          <a:bodyPr/>
          <a:lstStyle/>
          <a:p>
            <a:r>
              <a:rPr lang="en-US" dirty="0"/>
              <a:t>Async clause</a:t>
            </a:r>
          </a:p>
        </p:txBody>
      </p:sp>
      <p:sp>
        <p:nvSpPr>
          <p:cNvPr id="3" name="Content Placeholder 2">
            <a:extLst>
              <a:ext uri="{FF2B5EF4-FFF2-40B4-BE49-F238E27FC236}">
                <a16:creationId xmlns:a16="http://schemas.microsoft.com/office/drawing/2014/main" id="{94CE0785-E35A-451E-B650-C5D2343FBA69}"/>
              </a:ext>
            </a:extLst>
          </p:cNvPr>
          <p:cNvSpPr>
            <a:spLocks noGrp="1"/>
          </p:cNvSpPr>
          <p:nvPr>
            <p:ph idx="1"/>
          </p:nvPr>
        </p:nvSpPr>
        <p:spPr>
          <a:xfrm>
            <a:off x="661199" y="2344635"/>
            <a:ext cx="9948672" cy="2163639"/>
          </a:xfrm>
        </p:spPr>
        <p:txBody>
          <a:bodyPr/>
          <a:lstStyle/>
          <a:p>
            <a:r>
              <a:rPr lang="en-US" dirty="0"/>
              <a:t>In OpenACC, this allows us to run some operations concurrently</a:t>
            </a:r>
          </a:p>
          <a:p>
            <a:r>
              <a:rPr lang="en-US" dirty="0"/>
              <a:t>For example, we can have a device compute construct occur at the same time as host computation</a:t>
            </a:r>
          </a:p>
          <a:p>
            <a:r>
              <a:rPr lang="en-US" dirty="0"/>
              <a:t>Or we can perform a data transfer at the same time as a device compute construct</a:t>
            </a:r>
          </a:p>
          <a:p>
            <a:r>
              <a:rPr lang="en-US" dirty="0"/>
              <a:t>If n is not specified, the queues will be handled by the OpenACC runtime</a:t>
            </a:r>
          </a:p>
        </p:txBody>
      </p:sp>
      <p:sp>
        <p:nvSpPr>
          <p:cNvPr id="5" name="TextBox 4">
            <a:extLst>
              <a:ext uri="{FF2B5EF4-FFF2-40B4-BE49-F238E27FC236}">
                <a16:creationId xmlns:a16="http://schemas.microsoft.com/office/drawing/2014/main" id="{8DC1135F-3052-4523-BBB1-FDCAA7AA3A3E}"/>
              </a:ext>
            </a:extLst>
          </p:cNvPr>
          <p:cNvSpPr txBox="1"/>
          <p:nvPr/>
        </p:nvSpPr>
        <p:spPr>
          <a:xfrm>
            <a:off x="661199" y="917050"/>
            <a:ext cx="9650398"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dirty="0">
                <a:solidFill>
                  <a:schemeClr val="tx2"/>
                </a:solidFill>
                <a:latin typeface="Consolas" panose="020B0609020204030204" pitchFamily="49" charset="0"/>
              </a:rPr>
              <a:t>C/C++:   #pragma acc &lt;directive&gt; &lt;clauses&gt; </a:t>
            </a:r>
            <a:r>
              <a:rPr lang="en-US" sz="2400" b="1" dirty="0">
                <a:solidFill>
                  <a:schemeClr val="tx2"/>
                </a:solidFill>
                <a:latin typeface="Consolas" panose="020B0609020204030204" pitchFamily="49" charset="0"/>
              </a:rPr>
              <a:t>async(n)</a:t>
            </a:r>
          </a:p>
          <a:p>
            <a:pPr algn="ctr">
              <a:lnSpc>
                <a:spcPct val="90000"/>
              </a:lnSpc>
            </a:pPr>
            <a:r>
              <a:rPr lang="en-US" sz="2400" dirty="0">
                <a:solidFill>
                  <a:schemeClr val="accent5">
                    <a:lumMod val="75000"/>
                  </a:schemeClr>
                </a:solidFill>
                <a:latin typeface="Consolas" panose="020B0609020204030204" pitchFamily="49" charset="0"/>
              </a:rPr>
              <a:t>Fortran: !$acc &lt;directive&gt; &lt;clauses&gt; </a:t>
            </a:r>
            <a:r>
              <a:rPr lang="en-US" sz="2400" b="1" dirty="0">
                <a:solidFill>
                  <a:schemeClr val="accent5">
                    <a:lumMod val="75000"/>
                  </a:schemeClr>
                </a:solidFill>
                <a:latin typeface="Consolas" panose="020B0609020204030204" pitchFamily="49" charset="0"/>
              </a:rPr>
              <a:t>async(n)      </a:t>
            </a:r>
          </a:p>
          <a:p>
            <a:pPr algn="ctr">
              <a:lnSpc>
                <a:spcPct val="90000"/>
              </a:lnSpc>
            </a:pPr>
            <a:r>
              <a:rPr lang="en-US" sz="2400" dirty="0">
                <a:solidFill>
                  <a:schemeClr val="bg1"/>
                </a:solidFill>
              </a:rPr>
              <a:t>Async launches work asynchronously in queue n, then returns to host</a:t>
            </a:r>
          </a:p>
        </p:txBody>
      </p:sp>
      <p:cxnSp>
        <p:nvCxnSpPr>
          <p:cNvPr id="9" name="Straight Arrow Connector 8">
            <a:extLst>
              <a:ext uri="{FF2B5EF4-FFF2-40B4-BE49-F238E27FC236}">
                <a16:creationId xmlns:a16="http://schemas.microsoft.com/office/drawing/2014/main" id="{6F4C642B-4FEA-47A5-A671-40409F6D54F7}"/>
              </a:ext>
            </a:extLst>
          </p:cNvPr>
          <p:cNvCxnSpPr>
            <a:cxnSpLocks/>
          </p:cNvCxnSpPr>
          <p:nvPr/>
        </p:nvCxnSpPr>
        <p:spPr>
          <a:xfrm>
            <a:off x="3410157" y="5166107"/>
            <a:ext cx="525739" cy="307041"/>
          </a:xfrm>
          <a:prstGeom prst="straightConnector1">
            <a:avLst/>
          </a:prstGeom>
          <a:ln w="38100">
            <a:solidFill>
              <a:srgbClr val="73B9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7915A7D-B2DF-453A-8F4A-DE3F19E60E92}"/>
              </a:ext>
            </a:extLst>
          </p:cNvPr>
          <p:cNvCxnSpPr>
            <a:cxnSpLocks/>
          </p:cNvCxnSpPr>
          <p:nvPr/>
        </p:nvCxnSpPr>
        <p:spPr>
          <a:xfrm flipH="1">
            <a:off x="6930887" y="5163008"/>
            <a:ext cx="517871" cy="310140"/>
          </a:xfrm>
          <a:prstGeom prst="straightConnector1">
            <a:avLst/>
          </a:prstGeom>
          <a:ln w="38100">
            <a:solidFill>
              <a:srgbClr val="73B9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0A8D55B1-F3BA-4EAF-9B3D-047014C5291B}"/>
              </a:ext>
            </a:extLst>
          </p:cNvPr>
          <p:cNvSpPr/>
          <p:nvPr/>
        </p:nvSpPr>
        <p:spPr>
          <a:xfrm>
            <a:off x="5654436" y="4707734"/>
            <a:ext cx="3588642" cy="455274"/>
          </a:xfrm>
          <a:prstGeom prst="roundRect">
            <a:avLst/>
          </a:prstGeom>
          <a:solidFill>
            <a:srgbClr val="7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#pragma acc update device(…)  </a:t>
            </a:r>
            <a:r>
              <a:rPr lang="en-US" sz="1400" b="1" dirty="0">
                <a:solidFill>
                  <a:srgbClr val="FF0000"/>
                </a:solidFill>
              </a:rPr>
              <a:t>async</a:t>
            </a:r>
          </a:p>
        </p:txBody>
      </p:sp>
      <p:sp>
        <p:nvSpPr>
          <p:cNvPr id="14" name="Rectangle: Rounded Corners 13">
            <a:extLst>
              <a:ext uri="{FF2B5EF4-FFF2-40B4-BE49-F238E27FC236}">
                <a16:creationId xmlns:a16="http://schemas.microsoft.com/office/drawing/2014/main" id="{F3C1DBC7-5289-4EED-B49E-C235A2D31250}"/>
              </a:ext>
            </a:extLst>
          </p:cNvPr>
          <p:cNvSpPr/>
          <p:nvPr/>
        </p:nvSpPr>
        <p:spPr>
          <a:xfrm>
            <a:off x="1615836" y="4707734"/>
            <a:ext cx="3588642" cy="455274"/>
          </a:xfrm>
          <a:prstGeom prst="roundRect">
            <a:avLst/>
          </a:prstGeom>
          <a:solidFill>
            <a:srgbClr val="7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#pragma acc parallel loop </a:t>
            </a:r>
            <a:r>
              <a:rPr lang="en-US" sz="1400" b="1" dirty="0">
                <a:solidFill>
                  <a:srgbClr val="FF0000"/>
                </a:solidFill>
              </a:rPr>
              <a:t>async</a:t>
            </a:r>
          </a:p>
        </p:txBody>
      </p:sp>
      <p:sp>
        <p:nvSpPr>
          <p:cNvPr id="15" name="Rectangle: Rounded Corners 14">
            <a:extLst>
              <a:ext uri="{FF2B5EF4-FFF2-40B4-BE49-F238E27FC236}">
                <a16:creationId xmlns:a16="http://schemas.microsoft.com/office/drawing/2014/main" id="{E983CA69-D069-4DA8-92C7-BF1D75CF43FD}"/>
              </a:ext>
            </a:extLst>
          </p:cNvPr>
          <p:cNvSpPr/>
          <p:nvPr/>
        </p:nvSpPr>
        <p:spPr>
          <a:xfrm>
            <a:off x="3736736" y="5579795"/>
            <a:ext cx="3588642" cy="455274"/>
          </a:xfrm>
          <a:prstGeom prst="roundRect">
            <a:avLst/>
          </a:prstGeom>
          <a:solidFill>
            <a:srgbClr val="73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Host Code</a:t>
            </a:r>
          </a:p>
        </p:txBody>
      </p:sp>
    </p:spTree>
    <p:extLst>
      <p:ext uri="{BB962C8B-B14F-4D97-AF65-F5344CB8AC3E}">
        <p14:creationId xmlns:p14="http://schemas.microsoft.com/office/powerpoint/2010/main" val="267781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116&quot;&gt;&lt;object type=&quot;3&quot; unique_id=&quot;10117&quot;&gt;&lt;property id=&quot;20148&quot; value=&quot;5&quot;/&gt;&lt;property id=&quot;20300&quot; value=&quot;Slide 1 - &amp;quot;MODULE eight: interoperability&amp;quot;&quot;/&gt;&lt;property id=&quot;20307&quot; value=&quot;919&quot;/&gt;&lt;/object&gt;&lt;object type=&quot;3&quot; unique_id=&quot;10118&quot;&gt;&lt;property id=&quot;20148&quot; value=&quot;5&quot;/&gt;&lt;property id=&quot;20300&quot; value=&quot;Slide 2 - &amp;quot;Module OVERVIEW&amp;quot;&quot;/&gt;&lt;property id=&quot;20307&quot; value=&quot;945&quot;/&gt;&lt;/object&gt;&lt;object type=&quot;3&quot; unique_id=&quot;10119&quot;&gt;&lt;property id=&quot;20148&quot; value=&quot;5&quot;/&gt;&lt;property id=&quot;20300&quot; value=&quot;Slide 3 - &amp;quot;Interoperability&amp;quot;&quot;/&gt;&lt;property id=&quot;20307&quot; value=&quot;993&quot;/&gt;&lt;/object&gt;&lt;object type=&quot;3&quot; unique_id=&quot;10120&quot;&gt;&lt;property id=&quot;20148&quot; value=&quot;5&quot;/&gt;&lt;property id=&quot;20300&quot; value=&quot;Slide 4 - &amp;quot;Module background&amp;quot;&quot;/&gt;&lt;property id=&quot;20307&quot; value=&quot;995&quot;/&gt;&lt;/object&gt;&lt;object type=&quot;3&quot; unique_id=&quot;10121&quot;&gt;&lt;property id=&quot;20148&quot; value=&quot;5&quot;/&gt;&lt;property id=&quot;20300&quot; value=&quot;Slide 5 - &amp;quot;Types of interoperability&amp;quot;&quot;/&gt;&lt;property id=&quot;20307&quot; value=&quot;992&quot;/&gt;&lt;/object&gt;&lt;object type=&quot;3&quot; unique_id=&quot;10122&quot;&gt;&lt;property id=&quot;20148&quot; value=&quot;5&quot;/&gt;&lt;property id=&quot;20300&quot; value=&quot;Slide 6 - &amp;quot;The key to interoperability&amp;quot;&quot;/&gt;&lt;property id=&quot;20307&quot; value=&quot;996&quot;/&gt;&lt;/object&gt;&lt;object type=&quot;3&quot; unique_id=&quot;10123&quot;&gt;&lt;property id=&quot;20148&quot; value=&quot;5&quot;/&gt;&lt;property id=&quot;20300&quot; value=&quot;Slide 7 - &amp;quot;Sharing Data with CuDA&amp;quot;&quot;/&gt;&lt;property id=&quot;20307&quot; value=&quot;961&quot;/&gt;&lt;/object&gt;&lt;object type=&quot;3&quot; unique_id=&quot;10124&quot;&gt;&lt;property id=&quot;20148&quot; value=&quot;5&quot;/&gt;&lt;property id=&quot;20300&quot; value=&quot;Slide 8 - &amp;quot;Sharing data with cuda&amp;quot;&quot;/&gt;&lt;property id=&quot;20307&quot; value=&quot;994&quot;/&gt;&lt;/object&gt;&lt;object type=&quot;3&quot; unique_id=&quot;10125&quot;&gt;&lt;property id=&quot;20148&quot; value=&quot;5&quot;/&gt;&lt;property id=&quot;20300&quot; value=&quot;Slide 9 - &amp;quot;Host_data directive&amp;quot;&quot;/&gt;&lt;property id=&quot;20307&quot; value=&quot;979&quot;/&gt;&lt;/object&gt;&lt;object type=&quot;3&quot; unique_id=&quot;10126&quot;&gt;&lt;property id=&quot;20148&quot; value=&quot;5&quot;/&gt;&lt;property id=&quot;20300&quot; value=&quot;Slide 11 - &amp;quot;Host_data example&amp;quot;&quot;/&gt;&lt;property id=&quot;20307&quot; value=&quot;980&quot;/&gt;&lt;/object&gt;&lt;object type=&quot;3&quot; unique_id=&quot;10127&quot;&gt;&lt;property id=&quot;20148&quot; value=&quot;5&quot;/&gt;&lt;property id=&quot;20300&quot; value=&quot;Slide 12 - &amp;quot;Host_data example&amp;quot;&quot;/&gt;&lt;property id=&quot;20307&quot; value=&quot;998&quot;/&gt;&lt;/object&gt;&lt;object type=&quot;3&quot; unique_id=&quot;10128&quot;&gt;&lt;property id=&quot;20148&quot; value=&quot;5&quot;/&gt;&lt;property id=&quot;20300&quot; value=&quot;Slide 10 - &amp;quot;Host_data example&amp;quot;&quot;/&gt;&lt;property id=&quot;20307&quot; value=&quot;1002&quot;/&gt;&lt;/object&gt;&lt;object type=&quot;3&quot; unique_id=&quot;10129&quot;&gt;&lt;property id=&quot;20148&quot; value=&quot;5&quot;/&gt;&lt;property id=&quot;20300&quot; value=&quot;Slide 13 - &amp;quot;Host_data example&amp;quot;&quot;/&gt;&lt;property id=&quot;20307&quot; value=&quot;997&quot;/&gt;&lt;/object&gt;&lt;object type=&quot;3&quot; unique_id=&quot;10130&quot;&gt;&lt;property id=&quot;20148&quot; value=&quot;5&quot;/&gt;&lt;property id=&quot;20300&quot; value=&quot;Slide 14 - &amp;quot;CUBLAS Library &amp;amp; OpenACC&amp;quot;&quot;/&gt;&lt;property id=&quot;20307&quot; value=&quot;981&quot;/&gt;&lt;/object&gt;&lt;object type=&quot;3&quot; unique_id=&quot;10131&quot;&gt;&lt;property id=&quot;20148&quot; value=&quot;5&quot;/&gt;&lt;property id=&quot;20300&quot; value=&quot;Slide 15 - &amp;quot;CUBLAS Library &amp;amp; OpenACC&amp;quot;&quot;/&gt;&lt;property id=&quot;20307&quot; value=&quot;1003&quot;/&gt;&lt;/object&gt;&lt;object type=&quot;3&quot; unique_id=&quot;10132&quot;&gt;&lt;property id=&quot;20148&quot; value=&quot;5&quot;/&gt;&lt;property id=&quot;20300&quot; value=&quot;Slide 16 - &amp;quot;Sharing CuDA Data&amp;quot;&quot;/&gt;&lt;property id=&quot;20307&quot; value=&quot;987&quot;/&gt;&lt;/object&gt;&lt;object type=&quot;3&quot; unique_id=&quot;10133&quot;&gt;&lt;property id=&quot;20148&quot; value=&quot;5&quot;/&gt;&lt;property id=&quot;20300&quot; value=&quot;Slide 17 - &amp;quot;Sharing cuda data&amp;quot;&quot;/&gt;&lt;property id=&quot;20307&quot; value=&quot;999&quot;/&gt;&lt;/object&gt;&lt;object type=&quot;3&quot; unique_id=&quot;10134&quot;&gt;&lt;property id=&quot;20148&quot; value=&quot;5&quot;/&gt;&lt;property id=&quot;20300&quot; value=&quot;Slide 18 - &amp;quot;OpenACC deviceptr&amp;quot;&quot;/&gt;&lt;property id=&quot;20307&quot; value=&quot;982&quot;/&gt;&lt;/object&gt;&lt;object type=&quot;3&quot; unique_id=&quot;10135&quot;&gt;&lt;property id=&quot;20148&quot; value=&quot;5&quot;/&gt;&lt;property id=&quot;20300&quot; value=&quot;Slide 19 - &amp;quot;OpenACC deviceptr (fortran)&amp;quot;&quot;/&gt;&lt;property id=&quot;20307&quot; value=&quot;1004&quot;/&gt;&lt;/object&gt;&lt;object type=&quot;3&quot; unique_id=&quot;10136&quot;&gt;&lt;property id=&quot;20148&quot; value=&quot;5&quot;/&gt;&lt;property id=&quot;20300&quot; value=&quot;Slide 20 - &amp;quot;deviceptr Example&amp;quot;&quot;/&gt;&lt;property id=&quot;20307&quot; value=&quot;983&quot;/&gt;&lt;/object&gt;&lt;object type=&quot;3&quot; unique_id=&quot;10137&quot;&gt;&lt;property id=&quot;20148&quot; value=&quot;5&quot;/&gt;&lt;property id=&quot;20300&quot; value=&quot;Slide 21 - &amp;quot;deviceptr Example&amp;quot;&quot;/&gt;&lt;property id=&quot;20307&quot; value=&quot;1005&quot;/&gt;&lt;/object&gt;&lt;object type=&quot;3&quot; unique_id=&quot;10138&quot;&gt;&lt;property id=&quot;20148&quot; value=&quot;5&quot;/&gt;&lt;property id=&quot;20300&quot; value=&quot;Slide 22 - &amp;quot;OpenACC &amp;amp; Thrust&amp;quot;&quot;/&gt;&lt;property id=&quot;20307&quot; value=&quot;984&quot;/&gt;&lt;/object&gt;&lt;object type=&quot;3&quot; unique_id=&quot;10139&quot;&gt;&lt;property id=&quot;20148&quot; value=&quot;5&quot;/&gt;&lt;property id=&quot;20300&quot; value=&quot;Slide 23 - &amp;quot;OpenACC &amp;amp; Thrust&amp;quot;&quot;/&gt;&lt;property id=&quot;20307&quot; value=&quot;1006&quot;/&gt;&lt;/object&gt;&lt;object type=&quot;3&quot; unique_id=&quot;10140&quot;&gt;&lt;property id=&quot;20148&quot; value=&quot;5&quot;/&gt;&lt;property id=&quot;20300&quot; value=&quot;Slide 24 - &amp;quot;Sharing cuda data&amp;quot;&quot;/&gt;&lt;property id=&quot;20307&quot; value=&quot;1000&quot;/&gt;&lt;/object&gt;&lt;object type=&quot;3&quot; unique_id=&quot;10141&quot;&gt;&lt;property id=&quot;20148&quot; value=&quot;5&quot;/&gt;&lt;property id=&quot;20300&quot; value=&quot;Slide 25 - &amp;quot;OpenACC acc_map_data function &amp;quot;&quot;/&gt;&lt;property id=&quot;20307&quot; value=&quot;986&quot;/&gt;&lt;/object&gt;&lt;object type=&quot;3&quot; unique_id=&quot;10142&quot;&gt;&lt;property id=&quot;20148&quot; value=&quot;5&quot;/&gt;&lt;property id=&quot;20300&quot; value=&quot;Slide 26 - &amp;quot;OpenACC acc_map_data function &amp;quot;&quot;/&gt;&lt;property id=&quot;20307&quot; value=&quot;1001&quot;/&gt;&lt;/object&gt;&lt;object type=&quot;3&quot; unique_id=&quot;10143&quot;&gt;&lt;property id=&quot;20148&quot; value=&quot;5&quot;/&gt;&lt;property id=&quot;20300&quot; value=&quot;Slide 27 - &amp;quot;Using device Routines&amp;quot;&quot;/&gt;&lt;property id=&quot;20307&quot; value=&quot;988&quot;/&gt;&lt;/object&gt;&lt;object type=&quot;3&quot; unique_id=&quot;10144&quot;&gt;&lt;property id=&quot;20148&quot; value=&quot;5&quot;/&gt;&lt;property id=&quot;20300&quot; value=&quot;Slide 28 - &amp;quot;CUDA Device Routines and OpenACC&amp;quot;&quot;/&gt;&lt;property id=&quot;20307&quot; value=&quot;985&quot;/&gt;&lt;/object&gt;&lt;object type=&quot;3&quot; unique_id=&quot;10145&quot;&gt;&lt;property id=&quot;20148&quot; value=&quot;5&quot;/&gt;&lt;property id=&quot;20300&quot; value=&quot;Slide 29 - &amp;quot;CUDA Device Routines and OpenACC&amp;quot;&quot;/&gt;&lt;property id=&quot;20307&quot; value=&quot;1007&quot;/&gt;&lt;/object&gt;&lt;object type=&quot;3&quot; unique_id=&quot;10146&quot;&gt;&lt;property id=&quot;20148&quot; value=&quot;5&quot;/&gt;&lt;property id=&quot;20300&quot; value=&quot;Slide 30 - &amp;quot;Wrap up&amp;quot;&quot;/&gt;&lt;property id=&quot;20307&quot; value=&quot;978&quot;/&gt;&lt;/object&gt;&lt;object type=&quot;3&quot; unique_id=&quot;10147&quot;&gt;&lt;property id=&quot;20148&quot; value=&quot;5&quot;/&gt;&lt;property id=&quot;20300&quot; value=&quot;Slide 31 - &amp;quot;KEY concepts&amp;quot;&quot;/&gt;&lt;property id=&quot;20307&quot; value=&quot;990&quot;/&gt;&lt;/object&gt;&lt;object type=&quot;3&quot; unique_id=&quot;10148&quot;&gt;&lt;property id=&quot;20148&quot; value=&quot;5&quot;/&gt;&lt;property id=&quot;20300&quot; value=&quot;Slide 32 - &amp;quot;Further examples&amp;quot;&quot;/&gt;&lt;property id=&quot;20307&quot; value=&quot;977&quot;/&gt;&lt;/object&gt;&lt;object type=&quot;3&quot; unique_id=&quot;10149&quot;&gt;&lt;property id=&quot;20148&quot; value=&quot;5&quot;/&gt;&lt;property id=&quot;20300&quot; value=&quot;Slide 33 - &amp;quot;THANK YOU &amp;quot;&quot;/&gt;&lt;property id=&quot;20307&quot; value=&quot;950&quot;/&gt;&lt;/object&gt;&lt;/object&gt;&lt;object type=&quot;8&quot; unique_id=&quot;10184&quot;&gt;&lt;/object&gt;&lt;/object&gt;&lt;/database&gt;"/>
  <p:tag name="MMPROD_NEXTUNIQUEID" val="10010"/>
  <p:tag name="SECTOMILLISECCONVERTED" val="1"/>
</p:tagLst>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F88E22E-2A4B-4FB1-9848-BF16E7DBE74B}">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118142</TotalTime>
  <Words>3159</Words>
  <Application>Microsoft Office PowerPoint</Application>
  <PresentationFormat>Custom</PresentationFormat>
  <Paragraphs>648</Paragraphs>
  <Slides>54</Slides>
  <Notes>22</Notes>
  <HiddenSlides>12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Consolas</vt:lpstr>
      <vt:lpstr>Trebuchet MS</vt:lpstr>
      <vt:lpstr>Wingdings</vt:lpstr>
      <vt:lpstr>Title &amp; Bullet</vt:lpstr>
      <vt:lpstr>MODULE Seven: Asynchronous Programming</vt:lpstr>
      <vt:lpstr>Module OVERVIEW</vt:lpstr>
      <vt:lpstr>Asynchronous Programming</vt:lpstr>
      <vt:lpstr>Asynchronous Programming</vt:lpstr>
      <vt:lpstr>Asynchronous Example</vt:lpstr>
      <vt:lpstr>Asynchronous Example</vt:lpstr>
      <vt:lpstr>Asynchronous Pipelining</vt:lpstr>
      <vt:lpstr>OpenaCC Async and wait Clause</vt:lpstr>
      <vt:lpstr>Async clause</vt:lpstr>
      <vt:lpstr>Async example</vt:lpstr>
      <vt:lpstr>Async example</vt:lpstr>
      <vt:lpstr>Async example</vt:lpstr>
      <vt:lpstr>Async example</vt:lpstr>
      <vt:lpstr>Async example</vt:lpstr>
      <vt:lpstr>Async example</vt:lpstr>
      <vt:lpstr>Async example</vt:lpstr>
      <vt:lpstr>Async example</vt:lpstr>
      <vt:lpstr>Async example</vt:lpstr>
      <vt:lpstr>Async example</vt:lpstr>
      <vt:lpstr>Wait Directive</vt:lpstr>
      <vt:lpstr>Wait example</vt:lpstr>
      <vt:lpstr>Wait example</vt:lpstr>
      <vt:lpstr>Mandelbrot Sample Code</vt:lpstr>
      <vt:lpstr>SAMPLE CODE: MANDELBROT</vt:lpstr>
      <vt:lpstr>Main loop</vt:lpstr>
      <vt:lpstr>Main loop</vt:lpstr>
      <vt:lpstr>Mandlebrot function</vt:lpstr>
      <vt:lpstr>Mandlebrot function</vt:lpstr>
      <vt:lpstr>Functions inside compute regions</vt:lpstr>
      <vt:lpstr>Functions inside compute regions</vt:lpstr>
      <vt:lpstr>Functions inside compute regions</vt:lpstr>
      <vt:lpstr>Functions inside compute regions</vt:lpstr>
      <vt:lpstr>Routine Directive</vt:lpstr>
      <vt:lpstr>Adding routine to mandelbrot</vt:lpstr>
      <vt:lpstr>Adding routine to mandelbrot</vt:lpstr>
      <vt:lpstr>Mandelbrot Profile</vt:lpstr>
      <vt:lpstr>Asynchronous Mandelbrot</vt:lpstr>
      <vt:lpstr>Asynchronous mandelbrot</vt:lpstr>
      <vt:lpstr>Asynchronous mandelbrot</vt:lpstr>
      <vt:lpstr>Asynchronous mandelbrot</vt:lpstr>
      <vt:lpstr>Asynchronous mandelbrot</vt:lpstr>
      <vt:lpstr>Asynchronous mandelbrot</vt:lpstr>
      <vt:lpstr>Asynchronous mandelbrot</vt:lpstr>
      <vt:lpstr>Asynchronous mandelbrot</vt:lpstr>
      <vt:lpstr>Mandelbrot pipeline</vt:lpstr>
      <vt:lpstr>Asynchronous mandelbrot</vt:lpstr>
      <vt:lpstr>Asynchronous mandelbrot</vt:lpstr>
      <vt:lpstr>Asynchronous mandelbrot</vt:lpstr>
      <vt:lpstr>Asynchronous mandelbrot</vt:lpstr>
      <vt:lpstr>Other uses of async</vt:lpstr>
      <vt:lpstr>Other uses of async</vt:lpstr>
      <vt:lpstr>Other uses of async – Launch Overhead</vt:lpstr>
      <vt:lpstr>Wrap-up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Julia Levites</cp:lastModifiedBy>
  <cp:revision>4686</cp:revision>
  <dcterms:created xsi:type="dcterms:W3CDTF">2008-01-24T03:11:41Z</dcterms:created>
  <dcterms:modified xsi:type="dcterms:W3CDTF">2019-08-26T15:16:09Z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jlarkin@nvidia.com</vt:lpwstr>
  </property>
  <property fmtid="{D5CDD505-2E9C-101B-9397-08002B2CF9AE}" pid="6" name="MSIP_Label_6b558183-044c-4105-8d9c-cea02a2a3d86_SetDate">
    <vt:lpwstr>2018-08-20T15:25:20.1607426Z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